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63" r:id="rId2"/>
    <p:sldMasterId id="2147483665" r:id="rId3"/>
  </p:sldMasterIdLst>
  <p:notesMasterIdLst>
    <p:notesMasterId r:id="rId30"/>
  </p:notesMasterIdLst>
  <p:sldIdLst>
    <p:sldId id="307" r:id="rId4"/>
    <p:sldId id="256" r:id="rId5"/>
    <p:sldId id="257" r:id="rId6"/>
    <p:sldId id="262" r:id="rId7"/>
    <p:sldId id="258" r:id="rId8"/>
    <p:sldId id="259" r:id="rId9"/>
    <p:sldId id="260" r:id="rId10"/>
    <p:sldId id="273" r:id="rId11"/>
    <p:sldId id="303" r:id="rId12"/>
    <p:sldId id="304" r:id="rId13"/>
    <p:sldId id="263" r:id="rId14"/>
    <p:sldId id="294" r:id="rId15"/>
    <p:sldId id="295" r:id="rId16"/>
    <p:sldId id="296" r:id="rId17"/>
    <p:sldId id="264" r:id="rId18"/>
    <p:sldId id="305" r:id="rId19"/>
    <p:sldId id="306" r:id="rId20"/>
    <p:sldId id="271" r:id="rId21"/>
    <p:sldId id="265" r:id="rId22"/>
    <p:sldId id="298" r:id="rId23"/>
    <p:sldId id="299" r:id="rId24"/>
    <p:sldId id="267" r:id="rId25"/>
    <p:sldId id="297" r:id="rId26"/>
    <p:sldId id="268" r:id="rId27"/>
    <p:sldId id="300" r:id="rId28"/>
    <p:sldId id="301" r:id="rId29"/>
  </p:sldIdLst>
  <p:sldSz cx="9144000" cy="6858000" type="screen4x3"/>
  <p:notesSz cx="6858000" cy="9144000"/>
  <p:embeddedFontLst>
    <p:embeddedFont>
      <p:font typeface="Berlin Sans FB Demi" panose="020E0802020502020306" pitchFamily="34" charset="0"/>
      <p:bold r:id="rId31"/>
    </p:embeddedFont>
    <p:embeddedFont>
      <p:font typeface="Berlin Sans FB" panose="020E0602020502020306" pitchFamily="34" charset="0"/>
      <p:regular r:id="rId32"/>
      <p:bold r:id="rId33"/>
    </p:embeddedFont>
    <p:embeddedFont>
      <p:font typeface="MS PGothic" panose="020B0600070205080204" pitchFamily="34" charset="-128"/>
      <p:regular r:id="rId34"/>
    </p:embeddedFont>
    <p:embeddedFont>
      <p:font typeface="Arial Black" panose="020B0A04020102020204" pitchFamily="34" charset="0"/>
      <p:bold r:id="rId35"/>
    </p:embeddedFont>
    <p:embeddedFont>
      <p:font typeface="Rockwell Extra Bold" panose="02060903040505020403" pitchFamily="18" charset="0"/>
      <p:bold r:id="rId36"/>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34" autoAdjust="0"/>
  </p:normalViewPr>
  <p:slideViewPr>
    <p:cSldViewPr>
      <p:cViewPr varScale="1">
        <p:scale>
          <a:sx n="53" d="100"/>
          <a:sy n="53" d="100"/>
        </p:scale>
        <p:origin x="-12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286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31A6EC1-10EA-4934-B984-634365351D19}" type="slidenum">
              <a:rPr lang="en-US" altLang="en-US"/>
              <a:pPr/>
              <a:t>‹#›</a:t>
            </a:fld>
            <a:endParaRPr lang="en-US" altLang="en-US"/>
          </a:p>
        </p:txBody>
      </p:sp>
    </p:spTree>
    <p:extLst>
      <p:ext uri="{BB962C8B-B14F-4D97-AF65-F5344CB8AC3E}">
        <p14:creationId xmlns:p14="http://schemas.microsoft.com/office/powerpoint/2010/main" val="5988732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E7124-43B8-4C8F-8C0B-93261ED6D266}" type="slidenum">
              <a:rPr lang="en-US" altLang="en-US"/>
              <a:pPr/>
              <a:t>2</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150059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1C2A7-7108-4822-BF0D-286853639B0A}" type="slidenum">
              <a:rPr lang="en-US" altLang="en-US">
                <a:solidFill>
                  <a:prstClr val="black"/>
                </a:solidFill>
              </a:rPr>
              <a:pPr/>
              <a:t>20</a:t>
            </a:fld>
            <a:endParaRPr lang="en-US" alt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1C2A7-7108-4822-BF0D-286853639B0A}" type="slidenum">
              <a:rPr lang="en-US" altLang="en-US">
                <a:solidFill>
                  <a:prstClr val="black"/>
                </a:solidFill>
              </a:rPr>
              <a:pPr/>
              <a:t>21</a:t>
            </a:fld>
            <a:endParaRPr lang="en-US" altLang="en-US">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3506-D2CB-480A-A6C1-2A0E6571CEBC}" type="slidenum">
              <a:rPr lang="en-US" altLang="en-US"/>
              <a:pPr/>
              <a:t>24</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3506-D2CB-480A-A6C1-2A0E6571CEBC}" type="slidenum">
              <a:rPr lang="en-US" altLang="en-US">
                <a:solidFill>
                  <a:prstClr val="black"/>
                </a:solidFill>
              </a:rPr>
              <a:pPr/>
              <a:t>25</a:t>
            </a:fld>
            <a:endParaRPr lang="en-US" altLang="en-US">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B3506-D2CB-480A-A6C1-2A0E6571CEBC}" type="slidenum">
              <a:rPr lang="en-US" altLang="en-US">
                <a:solidFill>
                  <a:prstClr val="black"/>
                </a:solidFill>
              </a:rPr>
              <a:pPr/>
              <a:t>26</a:t>
            </a:fld>
            <a:endParaRPr lang="en-US" altLang="en-US">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B09BD-D3F6-4E6E-90B0-520AFA8F804D}" type="slidenum">
              <a:rPr lang="en-US" altLang="en-US"/>
              <a:pPr/>
              <a:t>3</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pPr/>
              <a:t>8</a:t>
            </a:fld>
            <a:endParaRPr lang="en-US" altLang="en-US"/>
          </a:p>
        </p:txBody>
      </p:sp>
    </p:spTree>
    <p:extLst>
      <p:ext uri="{BB962C8B-B14F-4D97-AF65-F5344CB8AC3E}">
        <p14:creationId xmlns:p14="http://schemas.microsoft.com/office/powerpoint/2010/main" val="296681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2966812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96681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D12695-D711-4F5A-9A46-FD6013756014}" type="slidenum">
              <a:rPr lang="en-US" altLang="en-US"/>
              <a:pPr/>
              <a:t>11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pPr/>
              <a:t>13</a:t>
            </a:fld>
            <a:endParaRPr lang="en-US" altLang="en-US"/>
          </a:p>
        </p:txBody>
      </p:sp>
    </p:spTree>
    <p:extLst>
      <p:ext uri="{BB962C8B-B14F-4D97-AF65-F5344CB8AC3E}">
        <p14:creationId xmlns:p14="http://schemas.microsoft.com/office/powerpoint/2010/main" val="383771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pPr/>
              <a:t>15</a:t>
            </a:fld>
            <a:endParaRPr lang="en-US" altLang="en-US"/>
          </a:p>
        </p:txBody>
      </p:sp>
    </p:spTree>
    <p:extLst>
      <p:ext uri="{BB962C8B-B14F-4D97-AF65-F5344CB8AC3E}">
        <p14:creationId xmlns:p14="http://schemas.microsoft.com/office/powerpoint/2010/main" val="215005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A6EC1-10EA-4934-B984-634365351D19}" type="slidenum">
              <a:rPr lang="en-US" altLang="en-US" smtClean="0"/>
              <a:pPr/>
              <a:t>16</a:t>
            </a:fld>
            <a:endParaRPr lang="en-US" altLang="en-US"/>
          </a:p>
        </p:txBody>
      </p:sp>
    </p:spTree>
    <p:extLst>
      <p:ext uri="{BB962C8B-B14F-4D97-AF65-F5344CB8AC3E}">
        <p14:creationId xmlns:p14="http://schemas.microsoft.com/office/powerpoint/2010/main" val="1478501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8195"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819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8197"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8198" name="Rectangle 6"/>
          <p:cNvSpPr>
            <a:spLocks noGrp="1" noChangeArrowheads="1"/>
          </p:cNvSpPr>
          <p:nvPr>
            <p:ph type="ftr" sz="quarter" idx="3"/>
          </p:nvPr>
        </p:nvSpPr>
        <p:spPr/>
        <p:txBody>
          <a:bodyPr/>
          <a:lstStyle>
            <a:lvl1pPr>
              <a:defRPr/>
            </a:lvl1pPr>
          </a:lstStyle>
          <a:p>
            <a:endParaRPr lang="en-US" altLang="en-US"/>
          </a:p>
        </p:txBody>
      </p:sp>
      <p:sp>
        <p:nvSpPr>
          <p:cNvPr id="8199" name="Rectangle 7"/>
          <p:cNvSpPr>
            <a:spLocks noGrp="1" noChangeArrowheads="1"/>
          </p:cNvSpPr>
          <p:nvPr>
            <p:ph type="sldNum" sz="quarter" idx="4"/>
          </p:nvPr>
        </p:nvSpPr>
        <p:spPr>
          <a:xfrm>
            <a:off x="6553200" y="6248400"/>
            <a:ext cx="2133600" cy="457200"/>
          </a:xfrm>
        </p:spPr>
        <p:txBody>
          <a:bodyPr/>
          <a:lstStyle>
            <a:lvl1pPr>
              <a:defRPr b="1"/>
            </a:lvl1pPr>
          </a:lstStyle>
          <a:p>
            <a:fld id="{4FA4BAD7-5B47-44A6-817E-112A628252F4}" type="slidenum">
              <a:rPr lang="en-US" altLang="en-US"/>
              <a:pPr/>
              <a:t>‹#›</a:t>
            </a:fld>
            <a:endParaRPr lang="en-US" altLang="en-US"/>
          </a:p>
        </p:txBody>
      </p:sp>
      <p:grpSp>
        <p:nvGrpSpPr>
          <p:cNvPr id="8200" name="Group 8"/>
          <p:cNvGrpSpPr>
            <a:grpSpLocks/>
          </p:cNvGrpSpPr>
          <p:nvPr/>
        </p:nvGrpSpPr>
        <p:grpSpPr bwMode="auto">
          <a:xfrm>
            <a:off x="381000" y="304800"/>
            <a:ext cx="8391525" cy="5791200"/>
            <a:chOff x="240" y="192"/>
            <a:chExt cx="5286" cy="3648"/>
          </a:xfrm>
        </p:grpSpPr>
        <p:sp>
          <p:nvSpPr>
            <p:cNvPr id="8201"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8202"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8203"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p>
          </p:txBody>
        </p:sp>
        <p:sp>
          <p:nvSpPr>
            <p:cNvPr id="8204"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8205"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D87563-594B-4740-A479-68D2A7845D04}" type="slidenum">
              <a:rPr lang="en-US" altLang="en-US"/>
              <a:pPr/>
              <a:t>‹#›</a:t>
            </a:fld>
            <a:endParaRPr lang="en-US" altLang="en-US"/>
          </a:p>
        </p:txBody>
      </p:sp>
    </p:spTree>
    <p:extLst>
      <p:ext uri="{BB962C8B-B14F-4D97-AF65-F5344CB8AC3E}">
        <p14:creationId xmlns:p14="http://schemas.microsoft.com/office/powerpoint/2010/main" val="226440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BEEAA2-61BF-4391-B45A-328396805656}" type="slidenum">
              <a:rPr lang="en-US" altLang="en-US"/>
              <a:pPr/>
              <a:t>‹#›</a:t>
            </a:fld>
            <a:endParaRPr lang="en-US" altLang="en-US"/>
          </a:p>
        </p:txBody>
      </p:sp>
    </p:spTree>
    <p:extLst>
      <p:ext uri="{BB962C8B-B14F-4D97-AF65-F5344CB8AC3E}">
        <p14:creationId xmlns:p14="http://schemas.microsoft.com/office/powerpoint/2010/main" val="24498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17EEA3D-9E17-4D86-A783-8751DC2348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861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8195" name="Rectangle 3"/>
          <p:cNvSpPr>
            <a:spLocks noGrp="1" noChangeArrowheads="1"/>
          </p:cNvSpPr>
          <p:nvPr>
            <p:ph type="ctrTitle"/>
          </p:nvPr>
        </p:nvSpPr>
        <p:spPr>
          <a:xfrm>
            <a:off x="762000" y="1371600"/>
            <a:ext cx="7696200" cy="2057400"/>
          </a:xfrm>
        </p:spPr>
        <p:txBody>
          <a:bodyPr/>
          <a:lstStyle>
            <a:lvl1pPr>
              <a:defRPr sz="5400"/>
            </a:lvl1pPr>
          </a:lstStyle>
          <a:p>
            <a:pPr lvl="0"/>
            <a:r>
              <a:rPr lang="en-US" altLang="en-US" noProof="0" smtClean="0"/>
              <a:t>Click to edit Master title style</a:t>
            </a:r>
          </a:p>
        </p:txBody>
      </p:sp>
      <p:sp>
        <p:nvSpPr>
          <p:cNvPr id="819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8197" name="Rectangle 5"/>
          <p:cNvSpPr>
            <a:spLocks noGrp="1" noChangeArrowheads="1"/>
          </p:cNvSpPr>
          <p:nvPr>
            <p:ph type="dt" sz="half" idx="2"/>
          </p:nvPr>
        </p:nvSpPr>
        <p:spPr>
          <a:xfrm>
            <a:off x="457200" y="6248400"/>
            <a:ext cx="2133600" cy="457200"/>
          </a:xfrm>
        </p:spPr>
        <p:txBody>
          <a:bodyPr/>
          <a:lstStyle>
            <a:lvl1pPr>
              <a:defRPr/>
            </a:lvl1pPr>
          </a:lstStyle>
          <a:p>
            <a:endParaRPr lang="en-US" altLang="en-US">
              <a:solidFill>
                <a:srgbClr val="000000"/>
              </a:solidFill>
            </a:endParaRPr>
          </a:p>
        </p:txBody>
      </p:sp>
      <p:sp>
        <p:nvSpPr>
          <p:cNvPr id="8198" name="Rectangle 6"/>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8199" name="Rectangle 7"/>
          <p:cNvSpPr>
            <a:spLocks noGrp="1" noChangeArrowheads="1"/>
          </p:cNvSpPr>
          <p:nvPr>
            <p:ph type="sldNum" sz="quarter" idx="4"/>
          </p:nvPr>
        </p:nvSpPr>
        <p:spPr>
          <a:xfrm>
            <a:off x="6553200" y="6248400"/>
            <a:ext cx="2133600" cy="457200"/>
          </a:xfrm>
        </p:spPr>
        <p:txBody>
          <a:bodyPr/>
          <a:lstStyle>
            <a:lvl1pPr>
              <a:defRPr b="1"/>
            </a:lvl1pPr>
          </a:lstStyle>
          <a:p>
            <a:fld id="{4FA4BAD7-5B47-44A6-817E-112A628252F4}" type="slidenum">
              <a:rPr lang="en-US" altLang="en-US">
                <a:solidFill>
                  <a:srgbClr val="000000"/>
                </a:solidFill>
              </a:rPr>
              <a:pPr/>
              <a:t>‹#›</a:t>
            </a:fld>
            <a:endParaRPr lang="en-US" altLang="en-US">
              <a:solidFill>
                <a:srgbClr val="000000"/>
              </a:solidFill>
            </a:endParaRPr>
          </a:p>
        </p:txBody>
      </p:sp>
      <p:grpSp>
        <p:nvGrpSpPr>
          <p:cNvPr id="8200" name="Group 8"/>
          <p:cNvGrpSpPr>
            <a:grpSpLocks/>
          </p:cNvGrpSpPr>
          <p:nvPr/>
        </p:nvGrpSpPr>
        <p:grpSpPr bwMode="auto">
          <a:xfrm>
            <a:off x="381000" y="304800"/>
            <a:ext cx="8391525" cy="5791200"/>
            <a:chOff x="240" y="192"/>
            <a:chExt cx="5286" cy="3648"/>
          </a:xfrm>
        </p:grpSpPr>
        <p:sp>
          <p:nvSpPr>
            <p:cNvPr id="8201"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solidFill>
                  <a:srgbClr val="000000"/>
                </a:solidFill>
              </a:endParaRPr>
            </a:p>
          </p:txBody>
        </p:sp>
        <p:sp>
          <p:nvSpPr>
            <p:cNvPr id="8202"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8203"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en-US" sz="2400">
                <a:solidFill>
                  <a:srgbClr val="000000"/>
                </a:solidFill>
              </a:endParaRPr>
            </a:p>
          </p:txBody>
        </p:sp>
        <p:sp>
          <p:nvSpPr>
            <p:cNvPr id="8204"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8205"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206"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grpSp>
    </p:spTree>
    <p:extLst>
      <p:ext uri="{BB962C8B-B14F-4D97-AF65-F5344CB8AC3E}">
        <p14:creationId xmlns:p14="http://schemas.microsoft.com/office/powerpoint/2010/main" val="11184687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71F570-7A87-4D12-8271-72727D7CD98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336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69AA21-8E7C-4312-A64E-EB5A810A51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283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BCE2FAD-947C-459A-9A0C-DAE4C907DC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1389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0F634B4-6A72-4F45-945A-96D5B17B39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130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3C2B49C-922B-4749-8A88-030C4960E8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78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1DB477-F244-4A1A-BCC0-9D0A4E74C1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102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71F570-7A87-4D12-8271-72727D7CD98A}" type="slidenum">
              <a:rPr lang="en-US" altLang="en-US"/>
              <a:pPr/>
              <a:t>‹#›</a:t>
            </a:fld>
            <a:endParaRPr lang="en-US" altLang="en-US"/>
          </a:p>
        </p:txBody>
      </p:sp>
    </p:spTree>
    <p:extLst>
      <p:ext uri="{BB962C8B-B14F-4D97-AF65-F5344CB8AC3E}">
        <p14:creationId xmlns:p14="http://schemas.microsoft.com/office/powerpoint/2010/main" val="2433341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EB25DE-7564-46EB-A609-14237DD4988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6825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77B1B9-AB20-4812-AFB3-F6C3B90EE5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5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D87563-594B-4740-A479-68D2A7845D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51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BEEAA2-61BF-4391-B45A-3283968056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45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69AA21-8E7C-4312-A64E-EB5A810A5138}" type="slidenum">
              <a:rPr lang="en-US" altLang="en-US"/>
              <a:pPr/>
              <a:t>‹#›</a:t>
            </a:fld>
            <a:endParaRPr lang="en-US" altLang="en-US"/>
          </a:p>
        </p:txBody>
      </p:sp>
    </p:spTree>
    <p:extLst>
      <p:ext uri="{BB962C8B-B14F-4D97-AF65-F5344CB8AC3E}">
        <p14:creationId xmlns:p14="http://schemas.microsoft.com/office/powerpoint/2010/main" val="316991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BCE2FAD-947C-459A-9A0C-DAE4C907DC9A}" type="slidenum">
              <a:rPr lang="en-US" altLang="en-US"/>
              <a:pPr/>
              <a:t>‹#›</a:t>
            </a:fld>
            <a:endParaRPr lang="en-US" altLang="en-US"/>
          </a:p>
        </p:txBody>
      </p:sp>
    </p:spTree>
    <p:extLst>
      <p:ext uri="{BB962C8B-B14F-4D97-AF65-F5344CB8AC3E}">
        <p14:creationId xmlns:p14="http://schemas.microsoft.com/office/powerpoint/2010/main" val="154745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0F634B4-6A72-4F45-945A-96D5B17B3949}" type="slidenum">
              <a:rPr lang="en-US" altLang="en-US"/>
              <a:pPr/>
              <a:t>‹#›</a:t>
            </a:fld>
            <a:endParaRPr lang="en-US" altLang="en-US"/>
          </a:p>
        </p:txBody>
      </p:sp>
    </p:spTree>
    <p:extLst>
      <p:ext uri="{BB962C8B-B14F-4D97-AF65-F5344CB8AC3E}">
        <p14:creationId xmlns:p14="http://schemas.microsoft.com/office/powerpoint/2010/main" val="33345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3C2B49C-922B-4749-8A88-030C4960E872}" type="slidenum">
              <a:rPr lang="en-US" altLang="en-US"/>
              <a:pPr/>
              <a:t>‹#›</a:t>
            </a:fld>
            <a:endParaRPr lang="en-US" altLang="en-US"/>
          </a:p>
        </p:txBody>
      </p:sp>
    </p:spTree>
    <p:extLst>
      <p:ext uri="{BB962C8B-B14F-4D97-AF65-F5344CB8AC3E}">
        <p14:creationId xmlns:p14="http://schemas.microsoft.com/office/powerpoint/2010/main" val="349297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1DB477-F244-4A1A-BCC0-9D0A4E74C1FB}" type="slidenum">
              <a:rPr lang="en-US" altLang="en-US"/>
              <a:pPr/>
              <a:t>‹#›</a:t>
            </a:fld>
            <a:endParaRPr lang="en-US" altLang="en-US"/>
          </a:p>
        </p:txBody>
      </p:sp>
    </p:spTree>
    <p:extLst>
      <p:ext uri="{BB962C8B-B14F-4D97-AF65-F5344CB8AC3E}">
        <p14:creationId xmlns:p14="http://schemas.microsoft.com/office/powerpoint/2010/main" val="407488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2EB25DE-7564-46EB-A609-14237DD4988F}" type="slidenum">
              <a:rPr lang="en-US" altLang="en-US"/>
              <a:pPr/>
              <a:t>‹#›</a:t>
            </a:fld>
            <a:endParaRPr lang="en-US" altLang="en-US"/>
          </a:p>
        </p:txBody>
      </p:sp>
    </p:spTree>
    <p:extLst>
      <p:ext uri="{BB962C8B-B14F-4D97-AF65-F5344CB8AC3E}">
        <p14:creationId xmlns:p14="http://schemas.microsoft.com/office/powerpoint/2010/main" val="203451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77B1B9-AB20-4812-AFB3-F6C3B90EE53E}" type="slidenum">
              <a:rPr lang="en-US" altLang="en-US"/>
              <a:pPr/>
              <a:t>‹#›</a:t>
            </a:fld>
            <a:endParaRPr lang="en-US" altLang="en-US"/>
          </a:p>
        </p:txBody>
      </p:sp>
    </p:spTree>
    <p:extLst>
      <p:ext uri="{BB962C8B-B14F-4D97-AF65-F5344CB8AC3E}">
        <p14:creationId xmlns:p14="http://schemas.microsoft.com/office/powerpoint/2010/main" val="10771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ltLang="en-US"/>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ltLang="en-US"/>
          </a:p>
        </p:txBody>
      </p:sp>
      <p:sp>
        <p:nvSpPr>
          <p:cNvPr id="7174"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9D167BD7-D009-4EA3-BE09-84AF41DB97A3}" type="slidenum">
              <a:rPr lang="en-US" altLang="en-US"/>
              <a:pPr/>
              <a:t>‹#›</a:t>
            </a:fld>
            <a:endParaRPr lang="en-US" altLang="en-US"/>
          </a:p>
        </p:txBody>
      </p:sp>
      <p:grpSp>
        <p:nvGrpSpPr>
          <p:cNvPr id="7175" name="Group 7"/>
          <p:cNvGrpSpPr>
            <a:grpSpLocks/>
          </p:cNvGrpSpPr>
          <p:nvPr/>
        </p:nvGrpSpPr>
        <p:grpSpPr bwMode="auto">
          <a:xfrm>
            <a:off x="279400" y="152400"/>
            <a:ext cx="8686800" cy="1600200"/>
            <a:chOff x="176" y="96"/>
            <a:chExt cx="5472" cy="1008"/>
          </a:xfrm>
        </p:grpSpPr>
        <p:sp>
          <p:nvSpPr>
            <p:cNvPr id="7176"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717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717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sp>
          <p:nvSpPr>
            <p:cNvPr id="718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eaLnBrk="1" hangingPunct="1">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mn-cs"/>
              </a:defRPr>
            </a:lvl1pPr>
          </a:lstStyle>
          <a:p>
            <a:pPr eaLnBrk="1" hangingPunct="1">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C1F8D0AF-36C6-4BC0-A21A-36264F08B266}" type="slidenum">
              <a:rPr lang="en-US" altLang="en-US">
                <a:solidFill>
                  <a:srgbClr val="000000"/>
                </a:solidFill>
                <a:latin typeface="Arial" pitchFamily="34" charset="0"/>
              </a:rPr>
              <a:pPr eaLnBrk="1" hangingPunct="1"/>
              <a:t>‹#›</a:t>
            </a:fld>
            <a:endParaRPr lang="en-US" altLang="en-US">
              <a:solidFill>
                <a:srgbClr val="000000"/>
              </a:solidFill>
              <a:latin typeface="Arial" pitchFamily="34" charset="0"/>
            </a:endParaRPr>
          </a:p>
        </p:txBody>
      </p:sp>
      <p:pic>
        <p:nvPicPr>
          <p:cNvPr id="3079" name="Picture 4" descr="wash and be clean_std_c.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355381"/>
      </p:ext>
    </p:extLst>
  </p:cSld>
  <p:clrMap bg1="lt1" tx1="dk1" bg2="lt2" tx2="dk2" accent1="accent1" accent2="accent2" accent3="accent3" accent4="accent4" accent5="accent5" accent6="accent6" hlink="hlink" folHlink="folHlink"/>
  <p:sldLayoutIdLst>
    <p:sldLayoutId id="2147483664" r:id="rId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533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457200" y="1828800"/>
            <a:ext cx="82296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2" name="Rectangle 4"/>
          <p:cNvSpPr>
            <a:spLocks noGrp="1" noChangeArrowheads="1"/>
          </p:cNvSpPr>
          <p:nvPr>
            <p:ph type="dt" sz="half" idx="2"/>
          </p:nvPr>
        </p:nvSpPr>
        <p:spPr bwMode="auto">
          <a:xfrm>
            <a:off x="457200" y="6248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endParaRPr lang="en-US" altLang="en-US">
              <a:solidFill>
                <a:srgbClr val="000000"/>
              </a:solidFill>
            </a:endParaRPr>
          </a:p>
        </p:txBody>
      </p:sp>
      <p:sp>
        <p:nvSpPr>
          <p:cNvPr id="717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ltLang="en-US">
              <a:solidFill>
                <a:srgbClr val="000000"/>
              </a:solidFill>
            </a:endParaRPr>
          </a:p>
        </p:txBody>
      </p:sp>
      <p:sp>
        <p:nvSpPr>
          <p:cNvPr id="7174"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9D167BD7-D009-4EA3-BE09-84AF41DB97A3}" type="slidenum">
              <a:rPr lang="en-US" altLang="en-US">
                <a:solidFill>
                  <a:srgbClr val="000000"/>
                </a:solidFill>
              </a:rPr>
              <a:pPr/>
              <a:t>‹#›</a:t>
            </a:fld>
            <a:endParaRPr lang="en-US" altLang="en-US">
              <a:solidFill>
                <a:srgbClr val="000000"/>
              </a:solidFill>
            </a:endParaRPr>
          </a:p>
        </p:txBody>
      </p:sp>
      <p:grpSp>
        <p:nvGrpSpPr>
          <p:cNvPr id="7175" name="Group 7"/>
          <p:cNvGrpSpPr>
            <a:grpSpLocks/>
          </p:cNvGrpSpPr>
          <p:nvPr/>
        </p:nvGrpSpPr>
        <p:grpSpPr bwMode="auto">
          <a:xfrm>
            <a:off x="279400" y="152400"/>
            <a:ext cx="8686800" cy="1600200"/>
            <a:chOff x="176" y="96"/>
            <a:chExt cx="5472" cy="1008"/>
          </a:xfrm>
        </p:grpSpPr>
        <p:sp>
          <p:nvSpPr>
            <p:cNvPr id="7176"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7177"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7178"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7179"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sp>
          <p:nvSpPr>
            <p:cNvPr id="7180"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solidFill>
                  <a:srgbClr val="000000"/>
                </a:solidFill>
              </a:endParaRPr>
            </a:p>
          </p:txBody>
        </p:sp>
      </p:grpSp>
    </p:spTree>
    <p:extLst>
      <p:ext uri="{BB962C8B-B14F-4D97-AF65-F5344CB8AC3E}">
        <p14:creationId xmlns:p14="http://schemas.microsoft.com/office/powerpoint/2010/main" val="10029477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fontAlgn="base">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fontAlgn="base">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fontAlgn="base">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teven\AppData\Local\Microsoft\Windows\Temporary Internet Files\Content.IE5\MFN1Z04M\Fire%20Ax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 y="0"/>
            <a:ext cx="9144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r"/>
            <a:r>
              <a:rPr lang="en-US" spc="600" dirty="0" smtClean="0">
                <a:solidFill>
                  <a:schemeClr val="bg1"/>
                </a:solidFill>
                <a:latin typeface="Berlin Sans FB Demi" panose="020E0802020502020306" pitchFamily="34" charset="0"/>
              </a:rPr>
              <a:t>Matthew 3:7-10</a:t>
            </a:r>
            <a:endParaRPr lang="en-US" spc="600" dirty="0">
              <a:solidFill>
                <a:schemeClr val="bg1"/>
              </a:solidFill>
              <a:latin typeface="Berlin Sans FB Demi" panose="020E0802020502020306" pitchFamily="34" charset="0"/>
            </a:endParaRPr>
          </a:p>
        </p:txBody>
      </p:sp>
      <p:sp>
        <p:nvSpPr>
          <p:cNvPr id="3" name="Content Placeholder 2"/>
          <p:cNvSpPr>
            <a:spLocks noGrp="1"/>
          </p:cNvSpPr>
          <p:nvPr>
            <p:ph idx="1"/>
          </p:nvPr>
        </p:nvSpPr>
        <p:spPr>
          <a:xfrm>
            <a:off x="457200" y="1828800"/>
            <a:ext cx="8229600" cy="5029200"/>
          </a:xfrm>
        </p:spPr>
        <p:txBody>
          <a:bodyPr>
            <a:normAutofit fontScale="85000" lnSpcReduction="10000"/>
          </a:bodyPr>
          <a:lstStyle/>
          <a:p>
            <a:pPr marL="0" indent="0">
              <a:buNone/>
            </a:pPr>
            <a:r>
              <a:rPr lang="en-US" dirty="0"/>
              <a:t>7 </a:t>
            </a:r>
            <a:r>
              <a:rPr lang="en-US" dirty="0" smtClean="0"/>
              <a:t>But </a:t>
            </a:r>
            <a:r>
              <a:rPr lang="en-US" dirty="0"/>
              <a:t>when he saw many of the Pharisees and Sadducees coming to his baptism, he said to them, "Brood of vipers! Who warned you to flee from the wrath to come?</a:t>
            </a:r>
          </a:p>
          <a:p>
            <a:pPr marL="0" indent="0">
              <a:buNone/>
            </a:pPr>
            <a:r>
              <a:rPr lang="en-US" dirty="0"/>
              <a:t>8  "Therefore bear fruits worthy of repentance,</a:t>
            </a:r>
          </a:p>
          <a:p>
            <a:pPr marL="0" indent="0">
              <a:buNone/>
            </a:pPr>
            <a:r>
              <a:rPr lang="en-US" dirty="0"/>
              <a:t>9  "and do not think to say to yourselves, ‘We have Abraham as our father.’ For I say to you that God is able to raise up children to Abraham from these stones.</a:t>
            </a:r>
          </a:p>
          <a:p>
            <a:pPr marL="0" indent="0">
              <a:buNone/>
            </a:pPr>
            <a:r>
              <a:rPr lang="en-US" dirty="0"/>
              <a:t>10  "And even now the ax is laid to the root of the trees. Therefore every tree which does not bear good fruit is cut down and thrown into the fire</a:t>
            </a:r>
            <a:r>
              <a:rPr lang="en-US" dirty="0" smtClean="0"/>
              <a:t>.</a:t>
            </a:r>
            <a:endParaRPr lang="en-US" dirty="0"/>
          </a:p>
        </p:txBody>
      </p:sp>
    </p:spTree>
    <p:extLst>
      <p:ext uri="{BB962C8B-B14F-4D97-AF65-F5344CB8AC3E}">
        <p14:creationId xmlns:p14="http://schemas.microsoft.com/office/powerpoint/2010/main" val="75626949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wipe/>
      </p:transition>
    </mc:Choice>
    <mc:Fallback>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Screwball Theology?</a:t>
            </a:r>
          </a:p>
        </p:txBody>
      </p:sp>
      <p:sp>
        <p:nvSpPr>
          <p:cNvPr id="27651" name="Rectangle 3"/>
          <p:cNvSpPr>
            <a:spLocks noGrp="1" noChangeArrowheads="1"/>
          </p:cNvSpPr>
          <p:nvPr>
            <p:ph type="body" idx="1"/>
          </p:nvPr>
        </p:nvSpPr>
        <p:spPr>
          <a:xfrm>
            <a:off x="457200" y="1828800"/>
            <a:ext cx="8229600" cy="5029200"/>
          </a:xfrm>
        </p:spPr>
        <p:txBody>
          <a:bodyPr>
            <a:normAutofit/>
          </a:bodyPr>
          <a:lstStyle/>
          <a:p>
            <a:pPr marL="0" indent="0">
              <a:lnSpc>
                <a:spcPct val="90000"/>
              </a:lnSpc>
              <a:buNone/>
            </a:pPr>
            <a:r>
              <a:rPr lang="en-US" altLang="en-US" b="1" dirty="0" smtClean="0"/>
              <a:t>PROPOSITION FOR DEBATE: </a:t>
            </a:r>
            <a:r>
              <a:rPr lang="en-US" altLang="en-US" dirty="0" smtClean="0"/>
              <a:t/>
            </a:r>
            <a:br>
              <a:rPr lang="en-US" altLang="en-US" dirty="0" smtClean="0"/>
            </a:br>
            <a:r>
              <a:rPr lang="en-US" altLang="en-US" dirty="0" smtClean="0">
                <a:solidFill>
                  <a:schemeClr val="bg2"/>
                </a:solidFill>
              </a:rPr>
              <a:t>The Scriptures teach that commanding a believer to be baptized in order to be clothed with Christ is commanding a screwball </a:t>
            </a:r>
            <a:r>
              <a:rPr lang="en-US" altLang="en-US" dirty="0">
                <a:solidFill>
                  <a:schemeClr val="bg2"/>
                </a:solidFill>
              </a:rPr>
              <a:t>theology? </a:t>
            </a:r>
          </a:p>
          <a:p>
            <a:pPr>
              <a:lnSpc>
                <a:spcPct val="90000"/>
              </a:lnSpc>
            </a:pPr>
            <a:r>
              <a:rPr lang="en-US" altLang="en-US" dirty="0" smtClean="0"/>
              <a:t>Affirm: David Martin?</a:t>
            </a:r>
          </a:p>
          <a:p>
            <a:pPr>
              <a:lnSpc>
                <a:spcPct val="90000"/>
              </a:lnSpc>
            </a:pPr>
            <a:r>
              <a:rPr lang="en-US" altLang="en-US" dirty="0" smtClean="0"/>
              <a:t>Deny: Steven J. Wallace</a:t>
            </a:r>
            <a:endParaRPr lang="en-US" altLang="en-US" dirty="0"/>
          </a:p>
        </p:txBody>
      </p:sp>
      <p:sp>
        <p:nvSpPr>
          <p:cNvPr id="2" name="TextBox 1"/>
          <p:cNvSpPr txBox="1"/>
          <p:nvPr/>
        </p:nvSpPr>
        <p:spPr>
          <a:xfrm>
            <a:off x="685800" y="5638800"/>
            <a:ext cx="7772400" cy="1219200"/>
          </a:xfrm>
          <a:prstGeom prst="rect">
            <a:avLst/>
          </a:prstGeom>
          <a:noFill/>
        </p:spPr>
        <p:txBody>
          <a:bodyPr wrap="none" rtlCol="0">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Galatians 3:26, 27</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914400" y="5105400"/>
            <a:ext cx="3275640" cy="584775"/>
          </a:xfrm>
          <a:prstGeom prst="rect">
            <a:avLst/>
          </a:prstGeom>
          <a:noFill/>
        </p:spPr>
        <p:txBody>
          <a:bodyPr wrap="none" rtlCol="0">
            <a:spAutoFit/>
          </a:bodyPr>
          <a:lstStyle/>
          <a:p>
            <a:r>
              <a:rPr lang="en-US" sz="3200" dirty="0" smtClean="0">
                <a:solidFill>
                  <a:schemeClr val="bg2"/>
                </a:solidFill>
                <a:latin typeface="+mn-lt"/>
              </a:rPr>
              <a:t>Paul The Apostle</a:t>
            </a:r>
            <a:endParaRPr lang="en-US" sz="3200" dirty="0">
              <a:solidFill>
                <a:schemeClr val="bg2"/>
              </a:solidFill>
              <a:latin typeface="+mn-lt"/>
            </a:endParaRPr>
          </a:p>
        </p:txBody>
      </p:sp>
    </p:spTree>
    <p:extLst>
      <p:ext uri="{BB962C8B-B14F-4D97-AF65-F5344CB8AC3E}">
        <p14:creationId xmlns:p14="http://schemas.microsoft.com/office/powerpoint/2010/main" val="366190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295400" y="533400"/>
            <a:ext cx="7391400" cy="1143000"/>
          </a:xfrm>
        </p:spPr>
        <p:txBody>
          <a:bodyPr/>
          <a:lstStyle/>
          <a:p>
            <a:r>
              <a:rPr lang="en-US" altLang="en-US"/>
              <a:t>Martin’s Contention</a:t>
            </a:r>
          </a:p>
        </p:txBody>
      </p:sp>
      <p:sp>
        <p:nvSpPr>
          <p:cNvPr id="15363" name="Rectangle 3"/>
          <p:cNvSpPr>
            <a:spLocks noGrp="1" noChangeArrowheads="1"/>
          </p:cNvSpPr>
          <p:nvPr>
            <p:ph type="body" idx="1"/>
          </p:nvPr>
        </p:nvSpPr>
        <p:spPr/>
        <p:txBody>
          <a:bodyPr/>
          <a:lstStyle/>
          <a:p>
            <a:pPr>
              <a:lnSpc>
                <a:spcPct val="90000"/>
              </a:lnSpc>
            </a:pPr>
            <a:r>
              <a:rPr lang="en-US" altLang="en-US" sz="2800" i="1"/>
              <a:t>The religious sect known as the "Church of Christ" has many peculiar and aberrant doctrines that are contrary to the word of God. It is a most deceptive and dangerous </a:t>
            </a:r>
            <a:r>
              <a:rPr lang="en-US" altLang="en-US" sz="2800" b="1" i="1"/>
              <a:t>cult.</a:t>
            </a:r>
            <a:r>
              <a:rPr lang="en-US" altLang="en-US" sz="2800" i="1"/>
              <a:t> Their teaching of baptismal regeneration is an age-old heresy that has damned millions to hell, and is still doing so today. The idea that they are the one, true and restored church of Jesus Christ puts them in the same league with the Mormon and Roman Catholic churches.</a:t>
            </a:r>
          </a:p>
        </p:txBody>
      </p:sp>
      <p:pic>
        <p:nvPicPr>
          <p:cNvPr id="15364" name="Picture 4" descr="broMart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808038"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US" altLang="en-US"/>
              <a:t>Martin &amp; Tertullus Against Truth</a:t>
            </a:r>
          </a:p>
        </p:txBody>
      </p:sp>
      <p:sp>
        <p:nvSpPr>
          <p:cNvPr id="65541" name="Rectangle 5"/>
          <p:cNvSpPr>
            <a:spLocks noGrp="1" noChangeArrowheads="1"/>
          </p:cNvSpPr>
          <p:nvPr>
            <p:ph type="body" sz="half" idx="1"/>
          </p:nvPr>
        </p:nvSpPr>
        <p:spPr>
          <a:xfrm>
            <a:off x="457200" y="1828800"/>
            <a:ext cx="4038600" cy="5029200"/>
          </a:xfrm>
        </p:spPr>
        <p:txBody>
          <a:bodyPr/>
          <a:lstStyle/>
          <a:p>
            <a:r>
              <a:rPr lang="en-US" altLang="en-US" dirty="0"/>
              <a:t>MARTIN</a:t>
            </a:r>
          </a:p>
          <a:p>
            <a:pPr lvl="1"/>
            <a:r>
              <a:rPr lang="en-US" altLang="en-US" dirty="0"/>
              <a:t>church of Christ holds aberrant doctrines contrary to God’s word</a:t>
            </a:r>
          </a:p>
          <a:p>
            <a:pPr lvl="1"/>
            <a:r>
              <a:rPr lang="en-US" altLang="en-US" dirty="0"/>
              <a:t>most deceptive and dangerous cult</a:t>
            </a:r>
          </a:p>
          <a:p>
            <a:pPr lvl="1"/>
            <a:r>
              <a:rPr lang="en-US" altLang="en-US" dirty="0"/>
              <a:t>damned millions to hell</a:t>
            </a:r>
          </a:p>
          <a:p>
            <a:pPr lvl="1"/>
            <a:r>
              <a:rPr lang="en-US" altLang="en-US" dirty="0"/>
              <a:t>same league with Mormons and Catholics</a:t>
            </a:r>
          </a:p>
        </p:txBody>
      </p:sp>
      <p:sp>
        <p:nvSpPr>
          <p:cNvPr id="65542" name="Rectangle 6"/>
          <p:cNvSpPr>
            <a:spLocks noGrp="1" noChangeArrowheads="1"/>
          </p:cNvSpPr>
          <p:nvPr>
            <p:ph type="body" sz="half" idx="2"/>
          </p:nvPr>
        </p:nvSpPr>
        <p:spPr/>
        <p:txBody>
          <a:bodyPr/>
          <a:lstStyle/>
          <a:p>
            <a:r>
              <a:rPr lang="en-US" altLang="en-US"/>
              <a:t>TURTULLUS</a:t>
            </a:r>
          </a:p>
          <a:p>
            <a:pPr lvl="1"/>
            <a:r>
              <a:rPr lang="en-US" altLang="en-US"/>
              <a:t>this man’s a plague</a:t>
            </a:r>
          </a:p>
          <a:p>
            <a:pPr lvl="1"/>
            <a:r>
              <a:rPr lang="en-US" altLang="en-US"/>
              <a:t>creator of dissension throughout the world</a:t>
            </a:r>
          </a:p>
          <a:p>
            <a:pPr lvl="1"/>
            <a:r>
              <a:rPr lang="en-US" altLang="en-US"/>
              <a:t>ringleader of the sect called Nazarenes</a:t>
            </a:r>
          </a:p>
          <a:p>
            <a:pPr lvl="1"/>
            <a:r>
              <a:rPr lang="en-US" altLang="en-US"/>
              <a:t>profaned temple (Acts 24:5, 6)</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xEl>
                                              <p:pRg st="0" end="0"/>
                                            </p:txEl>
                                          </p:spTgt>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5541">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5541">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5541">
                                            <p:txEl>
                                              <p:pRg st="4" end="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5542">
                                            <p:txEl>
                                              <p:pRg st="0" end="0"/>
                                            </p:txEl>
                                          </p:spTgt>
                                        </p:tgtEl>
                                        <p:attrNameLst>
                                          <p:attrName>style.visibility</p:attrName>
                                        </p:attrNameLst>
                                      </p:cBhvr>
                                      <p:to>
                                        <p:strVal val="visible"/>
                                      </p:to>
                                    </p:set>
                                  </p:childTnLst>
                                </p:cTn>
                              </p:par>
                            </p:childTnLst>
                          </p:cTn>
                        </p:par>
                        <p:par>
                          <p:cTn id="26" fill="hold" nodeType="withGroup">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5542">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542">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542">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55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uiExpand="1" build="p"/>
      <p:bldP spid="6554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3"/>
          <p:cNvSpPr>
            <a:spLocks noGrp="1" noChangeArrowheads="1"/>
          </p:cNvSpPr>
          <p:nvPr>
            <p:ph type="body" idx="1"/>
          </p:nvPr>
        </p:nvSpPr>
        <p:spPr>
          <a:xfrm>
            <a:off x="457200" y="762000"/>
            <a:ext cx="7086600" cy="4302125"/>
          </a:xfrm>
        </p:spPr>
        <p:txBody>
          <a:bodyPr/>
          <a:lstStyle/>
          <a:p>
            <a:pPr marL="0" indent="0">
              <a:buNone/>
            </a:pPr>
            <a:r>
              <a:rPr lang="en-US" altLang="en-US" sz="4000" dirty="0" smtClean="0">
                <a:latin typeface="Berlin Sans FB Demi" panose="020E0802020502020306" pitchFamily="34" charset="0"/>
              </a:rPr>
              <a:t>“</a:t>
            </a:r>
            <a:r>
              <a:rPr lang="en-US" altLang="en-US" sz="4000" dirty="0">
                <a:latin typeface="Berlin Sans FB Demi" panose="020E0802020502020306" pitchFamily="34" charset="0"/>
              </a:rPr>
              <a:t>But this I confess to you, that according to the Way which they call a sect, so I worship the God of my fathers, believing all things which are written in the Law and in the Prophets” </a:t>
            </a:r>
            <a:endParaRPr lang="en-US" altLang="en-US" sz="4000" dirty="0" smtClean="0">
              <a:latin typeface="Berlin Sans FB Demi" panose="020E0802020502020306" pitchFamily="34" charset="0"/>
            </a:endParaRPr>
          </a:p>
          <a:p>
            <a:pPr marL="0" indent="0" algn="r">
              <a:buNone/>
            </a:pPr>
            <a:r>
              <a:rPr lang="en-US" altLang="en-US" sz="4000" dirty="0" smtClean="0">
                <a:latin typeface="Berlin Sans FB Demi" panose="020E0802020502020306" pitchFamily="34" charset="0"/>
              </a:rPr>
              <a:t>—Acts 24:14</a:t>
            </a:r>
            <a:endParaRPr lang="en-US" altLang="en-US" sz="4000" dirty="0">
              <a:latin typeface="Berlin Sans FB Demi" panose="020E0802020502020306" pitchFamily="34" charset="0"/>
            </a:endParaRPr>
          </a:p>
        </p:txBody>
      </p:sp>
    </p:spTree>
  </p:cSld>
  <p:clrMapOvr>
    <a:overrideClrMapping bg1="dk1" tx1="lt1" bg2="dk2" tx2="lt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0" name="Rectangle 2"/>
          <p:cNvSpPr>
            <a:spLocks noGrp="1" noChangeArrowheads="1"/>
          </p:cNvSpPr>
          <p:nvPr>
            <p:ph type="title"/>
          </p:nvPr>
        </p:nvSpPr>
        <p:spPr/>
        <p:txBody>
          <a:bodyPr/>
          <a:lstStyle/>
          <a:p>
            <a:r>
              <a:rPr lang="en-US" altLang="en-US"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LIKEWISE:</a:t>
            </a:r>
            <a:endParaRPr lang="en-US" alt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endParaRPr>
          </a:p>
        </p:txBody>
      </p:sp>
      <p:sp>
        <p:nvSpPr>
          <p:cNvPr id="68611" name="Rectangle 3"/>
          <p:cNvSpPr>
            <a:spLocks noGrp="1" noChangeArrowheads="1"/>
          </p:cNvSpPr>
          <p:nvPr>
            <p:ph type="body" idx="1"/>
          </p:nvPr>
        </p:nvSpPr>
        <p:spPr>
          <a:xfrm>
            <a:off x="457200" y="1828800"/>
            <a:ext cx="7239000" cy="4302125"/>
          </a:xfrm>
        </p:spPr>
        <p:txBody>
          <a:bodyPr/>
          <a:lstStyle/>
          <a:p>
            <a:pPr marL="0" indent="0">
              <a:buNone/>
            </a:pPr>
            <a:r>
              <a:rPr lang="en-US" altLang="en-US" sz="4000" dirty="0">
                <a:latin typeface="Berlin Sans FB Demi" panose="020E0802020502020306" pitchFamily="34" charset="0"/>
              </a:rPr>
              <a:t>I confess to you, that according to the Way which </a:t>
            </a:r>
            <a:r>
              <a:rPr lang="en-US" altLang="en-US" sz="4000" dirty="0" smtClean="0">
                <a:latin typeface="Berlin Sans FB Demi" panose="020E0802020502020306" pitchFamily="34" charset="0"/>
              </a:rPr>
              <a:t>Baptists call </a:t>
            </a:r>
            <a:r>
              <a:rPr lang="en-US" altLang="en-US" sz="4000" dirty="0">
                <a:latin typeface="Berlin Sans FB Demi" panose="020E0802020502020306" pitchFamily="34" charset="0"/>
              </a:rPr>
              <a:t>a </a:t>
            </a:r>
            <a:r>
              <a:rPr lang="en-US" altLang="en-US" sz="4000" b="1" dirty="0">
                <a:latin typeface="Berlin Sans FB Demi" panose="020E0802020502020306" pitchFamily="34" charset="0"/>
              </a:rPr>
              <a:t>CULT</a:t>
            </a:r>
            <a:r>
              <a:rPr lang="en-US" altLang="en-US" sz="4000" dirty="0">
                <a:latin typeface="Berlin Sans FB Demi" panose="020E0802020502020306" pitchFamily="34" charset="0"/>
              </a:rPr>
              <a:t>, so I worship God, believing all things which are written in the BIBLE!</a:t>
            </a:r>
          </a:p>
        </p:txBody>
      </p:sp>
    </p:spTree>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Baptismal Regeneration?</a:t>
            </a:r>
          </a:p>
        </p:txBody>
      </p:sp>
      <p:sp>
        <p:nvSpPr>
          <p:cNvPr id="16387" name="Rectangle 3"/>
          <p:cNvSpPr>
            <a:spLocks noGrp="1" noChangeArrowheads="1"/>
          </p:cNvSpPr>
          <p:nvPr>
            <p:ph type="body" idx="1"/>
          </p:nvPr>
        </p:nvSpPr>
        <p:spPr/>
        <p:txBody>
          <a:bodyPr/>
          <a:lstStyle/>
          <a:p>
            <a:r>
              <a:rPr lang="en-US" altLang="en-US" dirty="0"/>
              <a:t>Who teaches it in the church of Christ</a:t>
            </a:r>
            <a:r>
              <a:rPr lang="en-US" altLang="en-US" dirty="0" smtClean="0"/>
              <a:t>?</a:t>
            </a:r>
          </a:p>
          <a:p>
            <a:pPr lvl="1"/>
            <a:r>
              <a:rPr lang="en-US" altLang="en-US" dirty="0" smtClean="0"/>
              <a:t>Colossians 2:11, 12; Titus 3:5</a:t>
            </a:r>
            <a:endParaRPr lang="en-US"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762000" y="1219200"/>
            <a:ext cx="7543800" cy="2667000"/>
          </a:xfrm>
        </p:spPr>
        <p:txBody>
          <a:bodyPr>
            <a:prstTxWarp prst="textWave2">
              <a:avLst/>
            </a:prstTxWarp>
          </a:bodyPr>
          <a:lstStyle/>
          <a:p>
            <a:pPr eaLnBrk="1" hangingPunct="1">
              <a:defRPr/>
            </a:pPr>
            <a:r>
              <a:rPr lang="en-US"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anose="020E0802020502020306" pitchFamily="34" charset="0"/>
                <a:cs typeface="Arial"/>
              </a:rPr>
              <a:t>JORDAN</a:t>
            </a:r>
            <a:endPar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anose="020E0802020502020306" pitchFamily="34" charset="0"/>
              <a:cs typeface="Arial"/>
            </a:endParaRPr>
          </a:p>
          <a:p>
            <a:pPr eaLnBrk="1" hangingPunct="1">
              <a:defRPr/>
            </a:pP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erlin Sans FB Demi" panose="020E0802020502020306" pitchFamily="34" charset="0"/>
                <a:cs typeface="Arial"/>
              </a:rPr>
              <a:t>REGENERATION?</a:t>
            </a:r>
          </a:p>
        </p:txBody>
      </p:sp>
      <p:sp>
        <p:nvSpPr>
          <p:cNvPr id="2" name="Rectangle 1"/>
          <p:cNvSpPr/>
          <p:nvPr/>
        </p:nvSpPr>
        <p:spPr>
          <a:xfrm>
            <a:off x="609600" y="304800"/>
            <a:ext cx="5638800" cy="707886"/>
          </a:xfrm>
          <a:prstGeom prst="rect">
            <a:avLst/>
          </a:prstGeom>
        </p:spPr>
        <p:txBody>
          <a:bodyPr wrap="square">
            <a:spAutoFit/>
          </a:bodyPr>
          <a:lstStyle/>
          <a:p>
            <a:pPr eaLnBrk="1" hangingPunct="1">
              <a:defRPr/>
            </a:pPr>
            <a:r>
              <a:rPr lang="en-US" sz="4000" dirty="0">
                <a:solidFill>
                  <a:srgbClr val="000000"/>
                </a:solidFill>
                <a:effectLst>
                  <a:outerShdw blurRad="38100" dist="38100" dir="2700000" algn="tl">
                    <a:srgbClr val="000000">
                      <a:alpha val="43137"/>
                    </a:srgbClr>
                  </a:outerShdw>
                </a:effectLst>
                <a:latin typeface="Berlin Sans FB Demi" panose="020E0802020502020306" pitchFamily="34" charset="0"/>
                <a:cs typeface="Arial"/>
              </a:rPr>
              <a:t>Did Elisha </a:t>
            </a:r>
            <a:r>
              <a:rPr lang="en-US" sz="4000" dirty="0" smtClean="0">
                <a:solidFill>
                  <a:srgbClr val="000000"/>
                </a:solidFill>
                <a:effectLst>
                  <a:outerShdw blurRad="38100" dist="38100" dir="2700000" algn="tl">
                    <a:srgbClr val="000000">
                      <a:alpha val="43137"/>
                    </a:srgbClr>
                  </a:outerShdw>
                </a:effectLst>
                <a:latin typeface="Berlin Sans FB Demi" panose="020E0802020502020306" pitchFamily="34" charset="0"/>
                <a:cs typeface="Arial"/>
              </a:rPr>
              <a:t>Teach: </a:t>
            </a:r>
            <a:endParaRPr lang="en-US" sz="4000" dirty="0">
              <a:solidFill>
                <a:srgbClr val="000000"/>
              </a:solidFill>
              <a:effectLst>
                <a:outerShdw blurRad="38100" dist="38100" dir="2700000" algn="tl">
                  <a:srgbClr val="000000">
                    <a:alpha val="43137"/>
                  </a:srgbClr>
                </a:outerShdw>
              </a:effectLst>
              <a:latin typeface="Berlin Sans FB Demi" panose="020E0802020502020306" pitchFamily="34" charset="0"/>
              <a:cs typeface="Arial"/>
            </a:endParaRPr>
          </a:p>
        </p:txBody>
      </p:sp>
    </p:spTree>
    <p:extLst>
      <p:ext uri="{BB962C8B-B14F-4D97-AF65-F5344CB8AC3E}">
        <p14:creationId xmlns:p14="http://schemas.microsoft.com/office/powerpoint/2010/main" val="127671027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Baptismal Regeneration?</a:t>
            </a:r>
          </a:p>
        </p:txBody>
      </p:sp>
      <p:sp>
        <p:nvSpPr>
          <p:cNvPr id="16387" name="Rectangle 3"/>
          <p:cNvSpPr>
            <a:spLocks noGrp="1" noChangeArrowheads="1"/>
          </p:cNvSpPr>
          <p:nvPr>
            <p:ph type="body" idx="1"/>
          </p:nvPr>
        </p:nvSpPr>
        <p:spPr/>
        <p:txBody>
          <a:bodyPr/>
          <a:lstStyle/>
          <a:p>
            <a:r>
              <a:rPr lang="en-US" altLang="en-US" dirty="0" smtClean="0"/>
              <a:t>If </a:t>
            </a:r>
            <a:r>
              <a:rPr lang="en-US" altLang="en-US" dirty="0"/>
              <a:t>teaching that “baptism is necessary for salvation” </a:t>
            </a:r>
            <a:r>
              <a:rPr lang="en-US" altLang="en-US" dirty="0" smtClean="0"/>
              <a:t>is teaching </a:t>
            </a:r>
            <a:r>
              <a:rPr lang="en-US" altLang="en-US" dirty="0"/>
              <a:t>“baptismal regeneration,” then:</a:t>
            </a:r>
          </a:p>
          <a:p>
            <a:pPr lvl="1"/>
            <a:r>
              <a:rPr lang="en-US" altLang="en-US" dirty="0" smtClean="0"/>
              <a:t>is teaching </a:t>
            </a:r>
            <a:r>
              <a:rPr lang="en-US" altLang="en-US" dirty="0"/>
              <a:t>that “repentance is necessary for salvation” </a:t>
            </a:r>
            <a:r>
              <a:rPr lang="en-US" altLang="en-US" dirty="0" smtClean="0"/>
              <a:t>teaching </a:t>
            </a:r>
            <a:r>
              <a:rPr lang="en-US" altLang="en-US" dirty="0"/>
              <a:t>“penitential regeneration?” If not, why not?</a:t>
            </a:r>
          </a:p>
        </p:txBody>
      </p:sp>
    </p:spTree>
    <p:extLst>
      <p:ext uri="{BB962C8B-B14F-4D97-AF65-F5344CB8AC3E}">
        <p14:creationId xmlns:p14="http://schemas.microsoft.com/office/powerpoint/2010/main" val="34602377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5" name="Picture 5" descr="broMar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1009650" cy="1524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a:xfrm>
            <a:off x="228600" y="76200"/>
            <a:ext cx="8839200" cy="533400"/>
          </a:xfrm>
        </p:spPr>
        <p:txBody>
          <a:bodyPr/>
          <a:lstStyle/>
          <a:p>
            <a:r>
              <a:rPr lang="en-US" altLang="en-US" sz="2800" b="1">
                <a:latin typeface="Arial" charset="0"/>
              </a:rPr>
              <a:t>CHARGE: Same League With Mormons/Catholics?</a:t>
            </a:r>
          </a:p>
        </p:txBody>
      </p:sp>
      <p:sp>
        <p:nvSpPr>
          <p:cNvPr id="25604" name="AutoShape 4"/>
          <p:cNvSpPr>
            <a:spLocks noChangeArrowheads="1"/>
          </p:cNvSpPr>
          <p:nvPr/>
        </p:nvSpPr>
        <p:spPr bwMode="auto">
          <a:xfrm>
            <a:off x="304800" y="762000"/>
            <a:ext cx="8305800" cy="1981200"/>
          </a:xfrm>
          <a:prstGeom prst="wedgeEllipseCallout">
            <a:avLst>
              <a:gd name="adj1" fmla="val -43866"/>
              <a:gd name="adj2" fmla="val 160014"/>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spcBef>
                <a:spcPct val="20000"/>
              </a:spcBef>
              <a:buClr>
                <a:schemeClr val="bg2"/>
              </a:buClr>
              <a:buSzPct val="70000"/>
              <a:buFont typeface="Wingdings" pitchFamily="2" charset="2"/>
              <a:buNone/>
            </a:pPr>
            <a:r>
              <a:rPr lang="en-US" altLang="en-US" sz="2600" i="1">
                <a:solidFill>
                  <a:schemeClr val="bg1"/>
                </a:solidFill>
              </a:rPr>
              <a:t>“The idea that they are the one, true and restored church of Jesus Christ puts them in the same league with the Mormon and Roman Catholic churches”</a:t>
            </a:r>
            <a:endParaRPr lang="en-US" altLang="en-US" sz="2600">
              <a:solidFill>
                <a:schemeClr val="bg1"/>
              </a:solidFill>
            </a:endParaRPr>
          </a:p>
        </p:txBody>
      </p:sp>
      <p:sp>
        <p:nvSpPr>
          <p:cNvPr id="25608" name="AutoShape 8"/>
          <p:cNvSpPr>
            <a:spLocks noChangeArrowheads="1"/>
          </p:cNvSpPr>
          <p:nvPr/>
        </p:nvSpPr>
        <p:spPr bwMode="auto">
          <a:xfrm>
            <a:off x="1981200" y="3048000"/>
            <a:ext cx="7010400" cy="3200400"/>
          </a:xfrm>
          <a:prstGeom prst="cloudCallout">
            <a:avLst>
              <a:gd name="adj1" fmla="val 48118"/>
              <a:gd name="adj2" fmla="val 4745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i="1" dirty="0"/>
              <a:t>“Well, the idea that </a:t>
            </a:r>
            <a:r>
              <a:rPr lang="en-US" altLang="en-US" sz="2800" i="1" dirty="0" smtClean="0"/>
              <a:t>‘faith </a:t>
            </a:r>
            <a:r>
              <a:rPr lang="en-US" altLang="en-US" sz="2800" i="1" dirty="0"/>
              <a:t>is essential for </a:t>
            </a:r>
            <a:r>
              <a:rPr lang="en-US" altLang="en-US" sz="2800" i="1" dirty="0" smtClean="0"/>
              <a:t>salvation’ </a:t>
            </a:r>
            <a:r>
              <a:rPr lang="en-US" altLang="en-US" sz="2800" i="1" dirty="0"/>
              <a:t>puts Martin in the same league with Mormons and Catholics?”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wipe(down)">
                                      <p:cBhvr>
                                        <p:cTn id="10" dur="500"/>
                                        <p:tgtEl>
                                          <p:spTgt spid="25604"/>
                                        </p:tgtEl>
                                      </p:cBhvr>
                                    </p:animEffect>
                                  </p:childTnLst>
                                </p:cTn>
                              </p:par>
                            </p:childTnLst>
                          </p:cTn>
                        </p:par>
                      </p:childTnLst>
                    </p:cTn>
                  </p:par>
                  <p:par>
                    <p:cTn id="11" fill="hold">
                      <p:stCondLst>
                        <p:cond delay="indefinite"/>
                      </p:stCondLst>
                      <p:childTnLst>
                        <p:par>
                          <p:cTn id="12" fill="hold" nodeType="after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5608"/>
                                        </p:tgtEl>
                                        <p:attrNameLst>
                                          <p:attrName>style.visibility</p:attrName>
                                        </p:attrNameLst>
                                      </p:cBhvr>
                                      <p:to>
                                        <p:strVal val="visible"/>
                                      </p:to>
                                    </p:set>
                                    <p:anim calcmode="lin" valueType="num">
                                      <p:cBhvr>
                                        <p:cTn id="15" dur="500" fill="hold"/>
                                        <p:tgtEl>
                                          <p:spTgt spid="25608"/>
                                        </p:tgtEl>
                                        <p:attrNameLst>
                                          <p:attrName>ppt_w</p:attrName>
                                        </p:attrNameLst>
                                      </p:cBhvr>
                                      <p:tavLst>
                                        <p:tav tm="0">
                                          <p:val>
                                            <p:fltVal val="0"/>
                                          </p:val>
                                        </p:tav>
                                        <p:tav tm="100000">
                                          <p:val>
                                            <p:strVal val="#ppt_w"/>
                                          </p:val>
                                        </p:tav>
                                      </p:tavLst>
                                    </p:anim>
                                    <p:anim calcmode="lin" valueType="num">
                                      <p:cBhvr>
                                        <p:cTn id="16" dur="500" fill="hold"/>
                                        <p:tgtEl>
                                          <p:spTgt spid="25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533400"/>
            <a:ext cx="7391400" cy="1143000"/>
          </a:xfrm>
        </p:spPr>
        <p:txBody>
          <a:bodyPr/>
          <a:lstStyle/>
          <a:p>
            <a:pPr algn="r"/>
            <a:r>
              <a:rPr lang="en-US" altLang="en-US"/>
              <a:t>Martin Warns</a:t>
            </a:r>
          </a:p>
        </p:txBody>
      </p:sp>
      <p:pic>
        <p:nvPicPr>
          <p:cNvPr id="18436" name="Picture 4" descr="broMar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8080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8435" name="AutoShape 3"/>
          <p:cNvSpPr>
            <a:spLocks noGrp="1" noChangeArrowheads="1"/>
          </p:cNvSpPr>
          <p:nvPr>
            <p:ph type="body" idx="1"/>
          </p:nvPr>
        </p:nvSpPr>
        <p:spPr>
          <a:prstGeom prst="wedgeEllipseCallout">
            <a:avLst>
              <a:gd name="adj1" fmla="val -43537"/>
              <a:gd name="adj2" fmla="val -74319"/>
            </a:avLst>
          </a:prstGeom>
          <a:solidFill>
            <a:schemeClr val="bg2"/>
          </a:solidFill>
          <a:ln w="12700">
            <a:solidFill>
              <a:schemeClr val="tx1"/>
            </a:solidFill>
            <a:miter lim="800000"/>
            <a:headEnd type="none" w="med" len="med"/>
            <a:tailEnd type="none" w="med" len="med"/>
          </a:ln>
        </p:spPr>
        <p:txBody>
          <a:bodyPr/>
          <a:lstStyle/>
          <a:p>
            <a:pPr algn="ctr"/>
            <a:r>
              <a:rPr lang="en-US" altLang="en-US" sz="2800" i="1">
                <a:solidFill>
                  <a:schemeClr val="bg1"/>
                </a:solidFill>
              </a:rPr>
              <a:t>Don't </a:t>
            </a:r>
            <a:r>
              <a:rPr lang="en-US" altLang="en-US" sz="2800" b="1" i="1">
                <a:solidFill>
                  <a:schemeClr val="bg1"/>
                </a:solidFill>
              </a:rPr>
              <a:t>YOU</a:t>
            </a:r>
            <a:r>
              <a:rPr lang="en-US" altLang="en-US" sz="2800" i="1">
                <a:solidFill>
                  <a:schemeClr val="bg1"/>
                </a:solidFill>
              </a:rPr>
              <a:t> wind up being baptized in the "Lake of Fire" by accepting a "waterworks" based plan of salvation and rejecting salvation by grace through faith in the finished work of Christ.</a:t>
            </a:r>
            <a:r>
              <a:rPr lang="en-US" altLang="en-US" sz="2800">
                <a:solidFill>
                  <a:schemeClr val="bg1"/>
                </a:solidFill>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5">
                                            <p:bg/>
                                          </p:spTgt>
                                        </p:tgtEl>
                                        <p:attrNameLst>
                                          <p:attrName>style.visibility</p:attrName>
                                        </p:attrNameLst>
                                      </p:cBhvr>
                                      <p:to>
                                        <p:strVal val="visible"/>
                                      </p:to>
                                    </p:set>
                                    <p:animEffect transition="in" filter="wipe(up)">
                                      <p:cBhvr>
                                        <p:cTn id="7" dur="500"/>
                                        <p:tgtEl>
                                          <p:spTgt spid="1843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435">
                                            <p:txEl>
                                              <p:pRg st="0" end="0"/>
                                            </p:txEl>
                                          </p:spTgt>
                                        </p:tgtEl>
                                        <p:attrNameLst>
                                          <p:attrName>style.visibility</p:attrName>
                                        </p:attrNameLst>
                                      </p:cBhvr>
                                      <p:to>
                                        <p:strVal val="visible"/>
                                      </p:to>
                                    </p:set>
                                    <p:animEffect transition="in" filter="wipe(up)">
                                      <p:cBhvr>
                                        <p:cTn id="10"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sz="4800" dirty="0"/>
              <a:t>“</a:t>
            </a:r>
            <a:r>
              <a:rPr lang="en-US" altLang="en-US" sz="4800" dirty="0" smtClean="0"/>
              <a:t>Commonsense </a:t>
            </a:r>
            <a:r>
              <a:rPr lang="en-US" altLang="en-US" sz="4800" dirty="0"/>
              <a:t>Questions A Church of Christ Preacher Cannot Answer?”</a:t>
            </a:r>
          </a:p>
        </p:txBody>
      </p:sp>
      <p:sp>
        <p:nvSpPr>
          <p:cNvPr id="2051" name="Rectangle 3"/>
          <p:cNvSpPr>
            <a:spLocks noGrp="1" noChangeArrowheads="1"/>
          </p:cNvSpPr>
          <p:nvPr>
            <p:ph type="subTitle" idx="1"/>
          </p:nvPr>
        </p:nvSpPr>
        <p:spPr>
          <a:xfrm>
            <a:off x="3962400" y="3765550"/>
            <a:ext cx="4724400" cy="2254250"/>
          </a:xfrm>
        </p:spPr>
        <p:txBody>
          <a:bodyPr>
            <a:normAutofit lnSpcReduction="10000"/>
          </a:bodyPr>
          <a:lstStyle/>
          <a:p>
            <a:pPr marL="533400" indent="-533400">
              <a:lnSpc>
                <a:spcPct val="90000"/>
              </a:lnSpc>
              <a:buFont typeface="Wingdings" pitchFamily="2" charset="2"/>
              <a:buChar char="o"/>
            </a:pPr>
            <a:r>
              <a:rPr lang="en-US" altLang="en-US" sz="2400" dirty="0"/>
              <a:t>So says David Martin of the so-called “Rock Solid Baptist Church”</a:t>
            </a:r>
          </a:p>
          <a:p>
            <a:pPr marL="533400" indent="-533400">
              <a:lnSpc>
                <a:spcPct val="90000"/>
              </a:lnSpc>
              <a:buFont typeface="Wingdings" pitchFamily="2" charset="2"/>
              <a:buChar char="o"/>
            </a:pPr>
            <a:r>
              <a:rPr lang="en-US" altLang="en-US" sz="2400" dirty="0" smtClean="0"/>
              <a:t>Not </a:t>
            </a:r>
            <a:r>
              <a:rPr lang="en-US" altLang="en-US" sz="2400" dirty="0"/>
              <a:t>solid enough to let </a:t>
            </a:r>
            <a:r>
              <a:rPr lang="en-US" altLang="en-US" sz="2400" dirty="0" smtClean="0"/>
              <a:t>a church of Christ preacher answer </a:t>
            </a:r>
            <a:r>
              <a:rPr lang="en-US" altLang="en-US" sz="2400" dirty="0"/>
              <a:t>his questions before his people?</a:t>
            </a:r>
          </a:p>
        </p:txBody>
      </p:sp>
      <p:pic>
        <p:nvPicPr>
          <p:cNvPr id="2053" name="Picture 5" descr="broMar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1654175" cy="249555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p:cNvSpPr txBox="1">
            <a:spLocks noChangeArrowheads="1"/>
          </p:cNvSpPr>
          <p:nvPr/>
        </p:nvSpPr>
        <p:spPr bwMode="auto">
          <a:xfrm>
            <a:off x="1244600" y="5808663"/>
            <a:ext cx="1484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Segoe Media Center" pitchFamily="34" charset="0"/>
              </a:rPr>
              <a:t>David Martin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xEl>
                                              <p:pRg st="1" end="1"/>
                                            </p:txEl>
                                          </p:spTgt>
                                        </p:tgtEl>
                                        <p:attrNameLst>
                                          <p:attrName>style.visibility</p:attrName>
                                        </p:attrNameLst>
                                      </p:cBhvr>
                                      <p:to>
                                        <p:strVal val="visible"/>
                                      </p:to>
                                    </p:set>
                                    <p:animEffect transition="in" filter="fade">
                                      <p:cBhvr>
                                        <p:cTn id="14" dur="1000"/>
                                        <p:tgtEl>
                                          <p:spTgt spid="2051">
                                            <p:txEl>
                                              <p:pRg st="1" end="1"/>
                                            </p:txEl>
                                          </p:spTgt>
                                        </p:tgtEl>
                                      </p:cBhvr>
                                    </p:animEffect>
                                    <p:anim calcmode="lin" valueType="num">
                                      <p:cBhvr>
                                        <p:cTn id="15"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C:\Users\Steven\Downloads\Baptism_Waves_00041649_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3" y="0"/>
            <a:ext cx="9168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xfrm>
            <a:off x="381000" y="76200"/>
            <a:ext cx="8382000" cy="1600200"/>
          </a:xfrm>
        </p:spPr>
        <p:txBody>
          <a:bodyPr>
            <a:prstTxWarp prst="textWave4">
              <a:avLst>
                <a:gd name="adj1" fmla="val 12500"/>
                <a:gd name="adj2" fmla="val 0"/>
              </a:avLst>
            </a:prstTxWarp>
          </a:bodyPr>
          <a:lstStyle/>
          <a:p>
            <a:pPr algn="ctr"/>
            <a:r>
              <a:rPr lang="en-US" alt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Rockwell Extra Bold" pitchFamily="18" charset="0"/>
              </a:rPr>
              <a:t>WATERWORKS PLAN?</a:t>
            </a:r>
            <a:endParaRPr lang="en-US" alt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Rockwell Extra Bold" pitchFamily="18" charset="0"/>
            </a:endParaRPr>
          </a:p>
        </p:txBody>
      </p:sp>
      <p:sp>
        <p:nvSpPr>
          <p:cNvPr id="20483" name="Rectangle 3"/>
          <p:cNvSpPr>
            <a:spLocks noGrp="1" noChangeArrowheads="1"/>
          </p:cNvSpPr>
          <p:nvPr>
            <p:ph type="body" idx="1"/>
          </p:nvPr>
        </p:nvSpPr>
        <p:spPr>
          <a:xfrm>
            <a:off x="304800" y="3581400"/>
            <a:ext cx="8458200" cy="31242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nSpc>
                <a:spcPct val="90000"/>
              </a:lnSpc>
              <a:buFont typeface="Wingdings" panose="05000000000000000000" pitchFamily="2" charset="2"/>
              <a:buChar char="ü"/>
            </a:pPr>
            <a:r>
              <a:rPr lang="en-US" altLang="en-US" sz="3600" dirty="0" smtClean="0">
                <a:solidFill>
                  <a:schemeClr val="bg1"/>
                </a:solidFill>
                <a:latin typeface="Berlin Sans FB" panose="020E0602020502020306" pitchFamily="34" charset="0"/>
              </a:rPr>
              <a:t>does </a:t>
            </a:r>
            <a:r>
              <a:rPr lang="en-US" altLang="en-US" sz="3600" dirty="0">
                <a:solidFill>
                  <a:schemeClr val="bg1"/>
                </a:solidFill>
                <a:latin typeface="Berlin Sans FB" panose="020E0602020502020306" pitchFamily="34" charset="0"/>
              </a:rPr>
              <a:t>teaching “baptism is essential for church membership” mean that they believe in a “waterworks-based church?” </a:t>
            </a:r>
          </a:p>
          <a:p>
            <a:pPr lvl="1">
              <a:lnSpc>
                <a:spcPct val="90000"/>
              </a:lnSpc>
            </a:pPr>
            <a:r>
              <a:rPr lang="en-US" altLang="en-US" sz="3200" dirty="0">
                <a:solidFill>
                  <a:schemeClr val="bg1"/>
                </a:solidFill>
                <a:latin typeface="Berlin Sans FB" panose="020E0602020502020306" pitchFamily="34" charset="0"/>
              </a:rPr>
              <a:t>does the Baptist Church have a “waterworks-based membership?”  If not, why not</a:t>
            </a:r>
            <a:r>
              <a:rPr lang="en-US" altLang="en-US" sz="3200" dirty="0" smtClean="0">
                <a:solidFill>
                  <a:schemeClr val="bg1"/>
                </a:solidFill>
                <a:latin typeface="Berlin Sans FB" panose="020E0602020502020306" pitchFamily="34" charset="0"/>
              </a:rPr>
              <a:t>?</a:t>
            </a:r>
            <a:endParaRPr lang="en-US" altLang="en-US" sz="3200" dirty="0">
              <a:solidFill>
                <a:schemeClr val="bg1"/>
              </a:solidFill>
              <a:latin typeface="Berlin Sans FB" panose="020E0602020502020306" pitchFamily="34" charset="0"/>
            </a:endParaRPr>
          </a:p>
        </p:txBody>
      </p:sp>
      <p:sp>
        <p:nvSpPr>
          <p:cNvPr id="2" name="Rectangle 1"/>
          <p:cNvSpPr/>
          <p:nvPr/>
        </p:nvSpPr>
        <p:spPr>
          <a:xfrm>
            <a:off x="304800" y="1981200"/>
            <a:ext cx="8458200" cy="1421928"/>
          </a:xfrm>
          <a:prstGeom prst="rect">
            <a:avLst/>
          </a:prstGeom>
        </p:spPr>
        <p:txBody>
          <a:bodyPr wrap="square">
            <a:spAutoFit/>
          </a:bodyPr>
          <a:lstStyle/>
          <a:p>
            <a:pPr algn="ctr">
              <a:lnSpc>
                <a:spcPct val="90000"/>
              </a:lnSpc>
            </a:pPr>
            <a:r>
              <a:rPr lang="en-US" altLang="en-US" sz="3200" dirty="0">
                <a:solidFill>
                  <a:srgbClr val="FFFFFF"/>
                </a:solidFill>
                <a:latin typeface="Berlin Sans FB" panose="020E0602020502020306" pitchFamily="34" charset="0"/>
              </a:rPr>
              <a:t>If teaching “baptism is essential for salvation” means we teach a “waterworks-based plan,” then:</a:t>
            </a:r>
          </a:p>
        </p:txBody>
      </p:sp>
    </p:spTree>
    <p:extLst>
      <p:ext uri="{BB962C8B-B14F-4D97-AF65-F5344CB8AC3E}">
        <p14:creationId xmlns:p14="http://schemas.microsoft.com/office/powerpoint/2010/main" val="28678489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0483">
                                            <p:bg/>
                                          </p:spTgt>
                                        </p:tgtEl>
                                        <p:attrNameLst>
                                          <p:attrName>style.visibility</p:attrName>
                                        </p:attrNameLst>
                                      </p:cBhvr>
                                      <p:to>
                                        <p:strVal val="visible"/>
                                      </p:to>
                                    </p:set>
                                    <p:anim calcmode="lin" valueType="num">
                                      <p:cBhvr>
                                        <p:cTn id="7" dur="1000" fill="hold"/>
                                        <p:tgtEl>
                                          <p:spTgt spid="20483">
                                            <p:bg/>
                                          </p:spTgt>
                                        </p:tgtEl>
                                        <p:attrNameLst>
                                          <p:attrName>ppt_w</p:attrName>
                                        </p:attrNameLst>
                                      </p:cBhvr>
                                      <p:tavLst>
                                        <p:tav tm="0">
                                          <p:val>
                                            <p:strVal val="#ppt_w+.3"/>
                                          </p:val>
                                        </p:tav>
                                        <p:tav tm="100000">
                                          <p:val>
                                            <p:strVal val="#ppt_w"/>
                                          </p:val>
                                        </p:tav>
                                      </p:tavLst>
                                    </p:anim>
                                    <p:anim calcmode="lin" valueType="num">
                                      <p:cBhvr>
                                        <p:cTn id="8" dur="1000" fill="hold"/>
                                        <p:tgtEl>
                                          <p:spTgt spid="20483">
                                            <p:bg/>
                                          </p:spTgt>
                                        </p:tgtEl>
                                        <p:attrNameLst>
                                          <p:attrName>ppt_h</p:attrName>
                                        </p:attrNameLst>
                                      </p:cBhvr>
                                      <p:tavLst>
                                        <p:tav tm="0">
                                          <p:val>
                                            <p:strVal val="#ppt_h"/>
                                          </p:val>
                                        </p:tav>
                                        <p:tav tm="100000">
                                          <p:val>
                                            <p:strVal val="#ppt_h"/>
                                          </p:val>
                                        </p:tav>
                                      </p:tavLst>
                                    </p:anim>
                                    <p:animEffect transition="in" filter="fade">
                                      <p:cBhvr>
                                        <p:cTn id="9" dur="1000"/>
                                        <p:tgtEl>
                                          <p:spTgt spid="20483">
                                            <p:bg/>
                                          </p:spTgt>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p:cTn id="13" dur="1000" fill="hold"/>
                                        <p:tgtEl>
                                          <p:spTgt spid="20483">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204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0483">
                                            <p:txEl>
                                              <p:pRg st="1" end="1"/>
                                            </p:txEl>
                                          </p:spTgt>
                                        </p:tgtEl>
                                        <p:attrNameLst>
                                          <p:attrName>style.visibility</p:attrName>
                                        </p:attrNameLst>
                                      </p:cBhvr>
                                      <p:to>
                                        <p:strVal val="visible"/>
                                      </p:to>
                                    </p:set>
                                    <p:anim calcmode="lin" valueType="num">
                                      <p:cBhvr>
                                        <p:cTn id="20" dur="1000" fill="hold"/>
                                        <p:tgtEl>
                                          <p:spTgt spid="20483">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C:\Users\Steven\Downloads\Baptism_Waves_00041649_Stand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3" y="0"/>
            <a:ext cx="9168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xfrm>
            <a:off x="381000" y="76200"/>
            <a:ext cx="8382000" cy="1600200"/>
          </a:xfrm>
        </p:spPr>
        <p:txBody>
          <a:bodyPr>
            <a:prstTxWarp prst="textWave4">
              <a:avLst>
                <a:gd name="adj1" fmla="val 12500"/>
                <a:gd name="adj2" fmla="val 0"/>
              </a:avLst>
            </a:prstTxWarp>
          </a:bodyPr>
          <a:lstStyle/>
          <a:p>
            <a:pPr algn="ctr"/>
            <a:r>
              <a:rPr lang="en-US" alt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Rockwell Extra Bold" pitchFamily="18" charset="0"/>
              </a:rPr>
              <a:t>WATERWORKS PLAN?</a:t>
            </a:r>
            <a:endParaRPr lang="en-US" alt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Rockwell Extra Bold" pitchFamily="18" charset="0"/>
            </a:endParaRPr>
          </a:p>
        </p:txBody>
      </p:sp>
      <p:sp>
        <p:nvSpPr>
          <p:cNvPr id="20483" name="Rectangle 3"/>
          <p:cNvSpPr>
            <a:spLocks noGrp="1" noChangeArrowheads="1"/>
          </p:cNvSpPr>
          <p:nvPr>
            <p:ph type="body" idx="1"/>
          </p:nvPr>
        </p:nvSpPr>
        <p:spPr>
          <a:xfrm>
            <a:off x="304800" y="3581400"/>
            <a:ext cx="8458200" cy="22860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nSpc>
                <a:spcPct val="90000"/>
              </a:lnSpc>
              <a:buFont typeface="Wingdings" panose="05000000000000000000" pitchFamily="2" charset="2"/>
              <a:buChar char="ü"/>
            </a:pPr>
            <a:r>
              <a:rPr lang="en-US" altLang="en-US" sz="3600" dirty="0" smtClean="0">
                <a:solidFill>
                  <a:schemeClr val="bg1"/>
                </a:solidFill>
                <a:latin typeface="Berlin Sans FB" panose="020E0602020502020306" pitchFamily="34" charset="0"/>
              </a:rPr>
              <a:t>does the Baptist Church entrust their membership to water and not the blood of Christ and His finished work when they require baptism for membership?</a:t>
            </a:r>
          </a:p>
        </p:txBody>
      </p:sp>
      <p:sp>
        <p:nvSpPr>
          <p:cNvPr id="2" name="Rectangle 1"/>
          <p:cNvSpPr/>
          <p:nvPr/>
        </p:nvSpPr>
        <p:spPr>
          <a:xfrm>
            <a:off x="304800" y="1981200"/>
            <a:ext cx="8458200" cy="1421928"/>
          </a:xfrm>
          <a:prstGeom prst="rect">
            <a:avLst/>
          </a:prstGeom>
        </p:spPr>
        <p:txBody>
          <a:bodyPr wrap="square">
            <a:spAutoFit/>
          </a:bodyPr>
          <a:lstStyle/>
          <a:p>
            <a:pPr algn="ctr">
              <a:lnSpc>
                <a:spcPct val="90000"/>
              </a:lnSpc>
            </a:pPr>
            <a:r>
              <a:rPr lang="en-US" altLang="en-US" sz="3200" dirty="0">
                <a:solidFill>
                  <a:srgbClr val="FFFFFF"/>
                </a:solidFill>
                <a:latin typeface="Berlin Sans FB" panose="020E0602020502020306" pitchFamily="34" charset="0"/>
              </a:rPr>
              <a:t>If teaching “baptism is essential for salvation” means we teach a “waterworks-based plan,” then:</a:t>
            </a:r>
          </a:p>
        </p:txBody>
      </p:sp>
    </p:spTree>
    <p:extLst>
      <p:ext uri="{BB962C8B-B14F-4D97-AF65-F5344CB8AC3E}">
        <p14:creationId xmlns:p14="http://schemas.microsoft.com/office/powerpoint/2010/main" val="300891053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600" dirty="0">
                <a:latin typeface="Berlin Sans FB Demi" panose="020E0802020502020306" pitchFamily="34" charset="0"/>
              </a:rPr>
              <a:t>Rejecting Salvation by Grace Through Faith in the Finished Work of Christ?</a:t>
            </a:r>
          </a:p>
        </p:txBody>
      </p:sp>
      <p:sp>
        <p:nvSpPr>
          <p:cNvPr id="21507" name="Rectangle 3"/>
          <p:cNvSpPr>
            <a:spLocks noGrp="1" noChangeArrowheads="1"/>
          </p:cNvSpPr>
          <p:nvPr>
            <p:ph type="body" idx="1"/>
          </p:nvPr>
        </p:nvSpPr>
        <p:spPr/>
        <p:txBody>
          <a:bodyPr/>
          <a:lstStyle/>
          <a:p>
            <a:r>
              <a:rPr lang="en-US" altLang="en-US" sz="3600" dirty="0"/>
              <a:t>If teaching “baptism saves” rejects “grace through faith,” then: </a:t>
            </a:r>
          </a:p>
          <a:p>
            <a:pPr lvl="1"/>
            <a:r>
              <a:rPr lang="en-US" altLang="en-US" sz="3200" dirty="0"/>
              <a:t>teaching </a:t>
            </a:r>
            <a:r>
              <a:rPr lang="en-US" altLang="en-US" sz="3200" dirty="0" smtClean="0"/>
              <a:t>“</a:t>
            </a:r>
            <a:r>
              <a:rPr lang="en-US" altLang="en-US" sz="3200" i="1" dirty="0" smtClean="0"/>
              <a:t>repentance saves” </a:t>
            </a:r>
            <a:r>
              <a:rPr lang="en-US" altLang="en-US" sz="3200" dirty="0"/>
              <a:t>rejects “grace through faith!” </a:t>
            </a:r>
          </a:p>
          <a:p>
            <a:pPr lvl="2"/>
            <a:r>
              <a:rPr lang="en-US" altLang="en-US" sz="2800" dirty="0"/>
              <a:t>If “baptism” </a:t>
            </a:r>
            <a:r>
              <a:rPr lang="en-US" altLang="en-US" sz="2800" dirty="0" smtClean="0"/>
              <a:t>rejects grace, </a:t>
            </a:r>
            <a:r>
              <a:rPr lang="en-US" altLang="en-US" sz="2800" dirty="0"/>
              <a:t>how does “repentance” not reject </a:t>
            </a:r>
            <a:r>
              <a:rPr lang="en-US" altLang="en-US" sz="2800" dirty="0" smtClean="0"/>
              <a:t>it (Acts 2:38)?</a:t>
            </a:r>
            <a:endParaRPr lang="en-US" altLang="en-US" sz="28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20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54" name="Picture 22" descr="MCj040464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76200"/>
            <a:ext cx="2152650" cy="1835150"/>
          </a:xfrm>
          <a:prstGeom prst="rect">
            <a:avLst/>
          </a:prstGeom>
          <a:noFill/>
          <a:extLst>
            <a:ext uri="{909E8E84-426E-40DD-AFC4-6F175D3DCCD1}">
              <a14:hiddenFill xmlns:a14="http://schemas.microsoft.com/office/drawing/2010/main">
                <a:solidFill>
                  <a:srgbClr val="FFFFFF"/>
                </a:solidFill>
              </a14:hiddenFill>
            </a:ext>
          </a:extLst>
        </p:spPr>
      </p:pic>
      <p:sp>
        <p:nvSpPr>
          <p:cNvPr id="69634" name="Rectangle 2"/>
          <p:cNvSpPr>
            <a:spLocks noGrp="1" noChangeArrowheads="1"/>
          </p:cNvSpPr>
          <p:nvPr>
            <p:ph type="title"/>
          </p:nvPr>
        </p:nvSpPr>
        <p:spPr>
          <a:xfrm>
            <a:off x="990600" y="533400"/>
            <a:ext cx="7696200" cy="1143000"/>
          </a:xfrm>
        </p:spPr>
        <p:txBody>
          <a:bodyPr/>
          <a:lstStyle/>
          <a:p>
            <a:pPr algn="ctr"/>
            <a:r>
              <a:rPr lang="en-US" altLang="en-US" dirty="0"/>
              <a:t>Mark Versus Martin</a:t>
            </a:r>
          </a:p>
        </p:txBody>
      </p:sp>
      <p:sp>
        <p:nvSpPr>
          <p:cNvPr id="69635" name="Rectangle 3"/>
          <p:cNvSpPr>
            <a:spLocks noGrp="1" noChangeArrowheads="1"/>
          </p:cNvSpPr>
          <p:nvPr>
            <p:ph type="body" idx="1"/>
          </p:nvPr>
        </p:nvSpPr>
        <p:spPr/>
        <p:txBody>
          <a:bodyPr/>
          <a:lstStyle/>
          <a:p>
            <a:r>
              <a:rPr lang="en-US" altLang="en-US" dirty="0"/>
              <a:t>“He who believes and is baptized will be saved; but he who does not believe will be condemned” (Mark 16:16)</a:t>
            </a:r>
          </a:p>
          <a:p>
            <a:pPr lvl="1"/>
            <a:r>
              <a:rPr lang="en-US" altLang="en-US" dirty="0"/>
              <a:t>“He who believes and is baptized </a:t>
            </a:r>
            <a:r>
              <a:rPr lang="en-US" altLang="en-US" dirty="0" smtClean="0"/>
              <a:t>to be saved rejects </a:t>
            </a:r>
            <a:r>
              <a:rPr lang="en-US" altLang="en-US" dirty="0"/>
              <a:t>salvation by grace through faith and is in danger of being baptized in fire; but he who has faith alone will be saved” (Martin 16:16)</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dirty="0">
                <a:latin typeface="Berlin Sans FB Demi" panose="020E0802020502020306" pitchFamily="34" charset="0"/>
              </a:rPr>
              <a:t>Rejecting Salvation by Grace Through Faith in the </a:t>
            </a:r>
            <a:r>
              <a:rPr lang="en-US" altLang="en-US" sz="3600" b="1" dirty="0">
                <a:solidFill>
                  <a:srgbClr val="C00000"/>
                </a:solidFill>
                <a:effectLst>
                  <a:outerShdw blurRad="38100" dist="38100" dir="2700000" algn="tl">
                    <a:srgbClr val="000000">
                      <a:alpha val="43137"/>
                    </a:srgbClr>
                  </a:outerShdw>
                </a:effectLst>
                <a:latin typeface="Berlin Sans FB Demi" panose="020E0802020502020306" pitchFamily="34" charset="0"/>
              </a:rPr>
              <a:t>Finished Work of Christ</a:t>
            </a:r>
            <a:r>
              <a:rPr lang="en-US" altLang="en-US" sz="3600" dirty="0">
                <a:latin typeface="Berlin Sans FB Demi" panose="020E0802020502020306" pitchFamily="34" charset="0"/>
              </a:rPr>
              <a:t>?</a:t>
            </a:r>
          </a:p>
        </p:txBody>
      </p:sp>
      <p:sp>
        <p:nvSpPr>
          <p:cNvPr id="22531" name="Rectangle 3"/>
          <p:cNvSpPr>
            <a:spLocks noGrp="1" noChangeArrowheads="1"/>
          </p:cNvSpPr>
          <p:nvPr>
            <p:ph type="body" idx="1"/>
          </p:nvPr>
        </p:nvSpPr>
        <p:spPr>
          <a:xfrm>
            <a:off x="457200" y="1828800"/>
            <a:ext cx="8229600" cy="5029200"/>
          </a:xfrm>
        </p:spPr>
        <p:txBody>
          <a:bodyPr/>
          <a:lstStyle/>
          <a:p>
            <a:r>
              <a:rPr lang="en-US" altLang="en-US" dirty="0" smtClean="0"/>
              <a:t>Martin must charge apostles for rejecting salvation by grace through faith</a:t>
            </a:r>
          </a:p>
          <a:p>
            <a:pPr lvl="1"/>
            <a:r>
              <a:rPr lang="en-US" altLang="en-US" dirty="0" smtClean="0"/>
              <a:t>“…the </a:t>
            </a:r>
            <a:r>
              <a:rPr lang="en-US" altLang="en-US" dirty="0"/>
              <a:t>Divine longsuffering waited in the days of Noah, while the ark was being prepared, in which a few, that is, eight souls, were saved through </a:t>
            </a:r>
            <a:r>
              <a:rPr lang="en-US" altLang="en-US" dirty="0" smtClean="0"/>
              <a:t>water. There </a:t>
            </a:r>
            <a:r>
              <a:rPr lang="en-US" altLang="en-US" dirty="0"/>
              <a:t>is also an antitype which now saves us—baptism (not the removal of the filth of the flesh, but the answer of a good conscience toward God), through the resurrection of Jesus </a:t>
            </a:r>
            <a:r>
              <a:rPr lang="en-US" altLang="en-US" dirty="0" smtClean="0"/>
              <a:t>Christ” </a:t>
            </a:r>
          </a:p>
          <a:p>
            <a:pPr lvl="2"/>
            <a:r>
              <a:rPr lang="en-US" altLang="en-US" dirty="0" smtClean="0">
                <a:solidFill>
                  <a:schemeClr val="bg2"/>
                </a:solidFill>
              </a:rPr>
              <a:t>1 Peter 3:20, 21</a:t>
            </a: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1000"/>
                                        <p:tgtEl>
                                          <p:spTgt spid="22531">
                                            <p:txEl>
                                              <p:pRg st="1" end="1"/>
                                            </p:txEl>
                                          </p:spTgt>
                                        </p:tgtEl>
                                      </p:cBhvr>
                                    </p:animEffect>
                                    <p:anim calcmode="lin" valueType="num">
                                      <p:cBhvr>
                                        <p:cTn id="8"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1000"/>
                                        <p:tgtEl>
                                          <p:spTgt spid="22531">
                                            <p:txEl>
                                              <p:pRg st="2" end="2"/>
                                            </p:txEl>
                                          </p:spTgt>
                                        </p:tgtEl>
                                      </p:cBhvr>
                                    </p:animEffect>
                                    <p:anim calcmode="lin" valueType="num">
                                      <p:cBhvr>
                                        <p:cTn id="13"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dirty="0">
                <a:latin typeface="Berlin Sans FB Demi" panose="020E0802020502020306" pitchFamily="34" charset="0"/>
              </a:rPr>
              <a:t>Rejecting Salvation by Grace Through Faith in the </a:t>
            </a:r>
            <a:r>
              <a:rPr lang="en-US" altLang="en-US" sz="3600" b="1" dirty="0">
                <a:solidFill>
                  <a:srgbClr val="C00000"/>
                </a:solidFill>
                <a:effectLst>
                  <a:outerShdw blurRad="38100" dist="38100" dir="2700000" algn="tl">
                    <a:srgbClr val="000000">
                      <a:alpha val="43137"/>
                    </a:srgbClr>
                  </a:outerShdw>
                </a:effectLst>
                <a:latin typeface="Berlin Sans FB Demi" panose="020E0802020502020306" pitchFamily="34" charset="0"/>
              </a:rPr>
              <a:t>Finished Work of Christ</a:t>
            </a:r>
            <a:r>
              <a:rPr lang="en-US" altLang="en-US" sz="3600" dirty="0">
                <a:latin typeface="Berlin Sans FB Demi" panose="020E0802020502020306" pitchFamily="34" charset="0"/>
              </a:rPr>
              <a:t>?</a:t>
            </a:r>
          </a:p>
        </p:txBody>
      </p:sp>
      <p:sp>
        <p:nvSpPr>
          <p:cNvPr id="22531" name="Rectangle 3"/>
          <p:cNvSpPr>
            <a:spLocks noGrp="1" noChangeArrowheads="1"/>
          </p:cNvSpPr>
          <p:nvPr>
            <p:ph type="body" idx="1"/>
          </p:nvPr>
        </p:nvSpPr>
        <p:spPr>
          <a:xfrm>
            <a:off x="457200" y="1828800"/>
            <a:ext cx="8229600" cy="5029200"/>
          </a:xfrm>
        </p:spPr>
        <p:txBody>
          <a:bodyPr/>
          <a:lstStyle/>
          <a:p>
            <a:r>
              <a:rPr lang="en-US" altLang="en-US" dirty="0" smtClean="0"/>
              <a:t>Martin must charge apostles for rejecting salvation by grace through faith</a:t>
            </a:r>
          </a:p>
          <a:p>
            <a:pPr lvl="1"/>
            <a:r>
              <a:rPr lang="en-US" altLang="en-US" dirty="0" smtClean="0"/>
              <a:t>“Much more then, having now been justified by His blood, we shall be saved from wrath through Him. For if when we were enemies we were reconciled to God through the death of His Son…” (</a:t>
            </a:r>
            <a:r>
              <a:rPr lang="en-US" altLang="en-US" dirty="0" smtClean="0">
                <a:solidFill>
                  <a:schemeClr val="bg2"/>
                </a:solidFill>
              </a:rPr>
              <a:t>Rom. 5:9, 10</a:t>
            </a:r>
            <a:r>
              <a:rPr lang="en-US" altLang="en-US" dirty="0" smtClean="0"/>
              <a:t>)</a:t>
            </a:r>
          </a:p>
          <a:p>
            <a:pPr lvl="1"/>
            <a:r>
              <a:rPr lang="en-US" altLang="en-US" dirty="0" smtClean="0"/>
              <a:t>“What shall we say then? Shall we continue in sin that grace may abound? Certainly not! How shall we who died to sin live any longer in it?” (</a:t>
            </a:r>
            <a:r>
              <a:rPr lang="en-US" altLang="en-US" dirty="0" smtClean="0">
                <a:solidFill>
                  <a:schemeClr val="bg2"/>
                </a:solidFill>
              </a:rPr>
              <a:t>Rom. 6:1, 2</a:t>
            </a:r>
            <a:r>
              <a:rPr lang="en-US" altLang="en-US" dirty="0" smtClean="0"/>
              <a:t>)?</a:t>
            </a:r>
          </a:p>
        </p:txBody>
      </p:sp>
      <p:cxnSp>
        <p:nvCxnSpPr>
          <p:cNvPr id="3" name="Straight Connector 2"/>
          <p:cNvCxnSpPr/>
          <p:nvPr/>
        </p:nvCxnSpPr>
        <p:spPr bwMode="auto">
          <a:xfrm flipH="1">
            <a:off x="7162800" y="3352800"/>
            <a:ext cx="12192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flipH="1">
            <a:off x="1447800" y="3733800"/>
            <a:ext cx="19050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bwMode="auto">
          <a:xfrm flipH="1">
            <a:off x="1447800" y="4648200"/>
            <a:ext cx="70866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bwMode="auto">
          <a:xfrm flipH="1">
            <a:off x="1447800" y="5029200"/>
            <a:ext cx="1631451"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685800" y="3352800"/>
            <a:ext cx="748923" cy="646331"/>
          </a:xfrm>
          <a:prstGeom prst="rect">
            <a:avLst/>
          </a:prstGeom>
          <a:noFill/>
        </p:spPr>
        <p:txBody>
          <a:bodyPr wrap="none" rtlCol="0">
            <a:spAutoFit/>
          </a:bodyPr>
          <a:lstStyle/>
          <a:p>
            <a:r>
              <a:rPr lang="en-US" sz="3600" dirty="0" smtClean="0">
                <a:solidFill>
                  <a:schemeClr val="bg2"/>
                </a:solidFill>
                <a:latin typeface="Arial Black" panose="020B0A04020102020204" pitchFamily="34" charset="0"/>
              </a:rPr>
              <a:t>??</a:t>
            </a:r>
            <a:endParaRPr lang="en-US" sz="3600" dirty="0">
              <a:solidFill>
                <a:schemeClr val="bg2"/>
              </a:solidFill>
              <a:latin typeface="Arial Black" panose="020B0A04020102020204" pitchFamily="34" charset="0"/>
            </a:endParaRPr>
          </a:p>
        </p:txBody>
      </p:sp>
      <p:sp>
        <p:nvSpPr>
          <p:cNvPr id="12" name="TextBox 11"/>
          <p:cNvSpPr txBox="1"/>
          <p:nvPr/>
        </p:nvSpPr>
        <p:spPr>
          <a:xfrm>
            <a:off x="685800" y="4306669"/>
            <a:ext cx="748923" cy="646331"/>
          </a:xfrm>
          <a:prstGeom prst="rect">
            <a:avLst/>
          </a:prstGeom>
          <a:noFill/>
        </p:spPr>
        <p:txBody>
          <a:bodyPr wrap="none" rtlCol="0">
            <a:spAutoFit/>
          </a:bodyPr>
          <a:lstStyle/>
          <a:p>
            <a:r>
              <a:rPr lang="en-US" sz="3600" dirty="0" smtClean="0">
                <a:solidFill>
                  <a:schemeClr val="bg2"/>
                </a:solidFill>
                <a:latin typeface="Arial Black" panose="020B0A04020102020204" pitchFamily="34" charset="0"/>
              </a:rPr>
              <a:t>??</a:t>
            </a:r>
            <a:endParaRPr lang="en-US" sz="3600" dirty="0">
              <a:solidFill>
                <a:schemeClr val="bg2"/>
              </a:solidFill>
              <a:latin typeface="Arial Black" panose="020B0A04020102020204" pitchFamily="34" charset="0"/>
            </a:endParaRPr>
          </a:p>
        </p:txBody>
      </p:sp>
      <p:cxnSp>
        <p:nvCxnSpPr>
          <p:cNvPr id="13" name="Straight Connector 12"/>
          <p:cNvCxnSpPr/>
          <p:nvPr/>
        </p:nvCxnSpPr>
        <p:spPr bwMode="auto">
          <a:xfrm flipH="1">
            <a:off x="1447800" y="6400800"/>
            <a:ext cx="69342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bwMode="auto">
          <a:xfrm flipH="1">
            <a:off x="1447801" y="6824750"/>
            <a:ext cx="685799"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5270877" y="6287869"/>
            <a:ext cx="2313454" cy="646331"/>
          </a:xfrm>
          <a:prstGeom prst="rect">
            <a:avLst/>
          </a:prstGeom>
          <a:noFill/>
        </p:spPr>
        <p:txBody>
          <a:bodyPr wrap="none" rtlCol="0">
            <a:spAutoFit/>
          </a:bodyPr>
          <a:lstStyle/>
          <a:p>
            <a:r>
              <a:rPr lang="en-US" sz="3600" dirty="0" smtClean="0">
                <a:solidFill>
                  <a:schemeClr val="bg2"/>
                </a:solidFill>
                <a:latin typeface="Arial Black" panose="020B0A04020102020204" pitchFamily="34" charset="0"/>
              </a:rPr>
              <a:t>WHEN??</a:t>
            </a:r>
            <a:endParaRPr lang="en-US" sz="3600" dirty="0">
              <a:solidFill>
                <a:schemeClr val="bg2"/>
              </a:solidFill>
              <a:latin typeface="Arial Black" panose="020B0A04020102020204" pitchFamily="34" charset="0"/>
            </a:endParaRPr>
          </a:p>
        </p:txBody>
      </p:sp>
      <p:sp>
        <p:nvSpPr>
          <p:cNvPr id="17" name="Rectangle 16"/>
          <p:cNvSpPr/>
          <p:nvPr/>
        </p:nvSpPr>
        <p:spPr bwMode="auto">
          <a:xfrm>
            <a:off x="3036916" y="5655425"/>
            <a:ext cx="969818" cy="381000"/>
          </a:xfrm>
          <a:prstGeom prst="rect">
            <a:avLst/>
          </a:prstGeom>
          <a:noFill/>
          <a:ln w="38100" cap="flat" cmpd="sng" algn="ctr">
            <a:solidFill>
              <a:schemeClr val="tx2">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8748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31">
                                            <p:txEl>
                                              <p:pRg st="2" end="2"/>
                                            </p:txEl>
                                          </p:spTgt>
                                        </p:tgtEl>
                                        <p:attrNameLst>
                                          <p:attrName>style.visibility</p:attrName>
                                        </p:attrNameLst>
                                      </p:cBhvr>
                                      <p:to>
                                        <p:strVal val="visible"/>
                                      </p:to>
                                    </p:set>
                                    <p:animEffect transition="in" filter="fade">
                                      <p:cBhvr>
                                        <p:cTn id="33" dur="500"/>
                                        <p:tgtEl>
                                          <p:spTgt spid="22531">
                                            <p:txEl>
                                              <p:pRg st="2" end="2"/>
                                            </p:txEl>
                                          </p:spTgt>
                                        </p:tgtEl>
                                      </p:cBhvr>
                                    </p:animEffect>
                                  </p:childTnLst>
                                </p:cTn>
                              </p:par>
                            </p:childTnLst>
                          </p:cTn>
                        </p:par>
                        <p:par>
                          <p:cTn id="34" fill="hold">
                            <p:stCondLst>
                              <p:cond delay="500"/>
                            </p:stCondLst>
                            <p:childTnLst>
                              <p:par>
                                <p:cTn id="35" presetID="21"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0-#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0-#ppt_w/2"/>
                                          </p:val>
                                        </p:tav>
                                        <p:tav tm="100000">
                                          <p:val>
                                            <p:strVal val="#ppt_x"/>
                                          </p:val>
                                        </p:tav>
                                      </p:tavLst>
                                    </p:anim>
                                    <p:anim calcmode="lin" valueType="num">
                                      <p:cBhvr additive="base">
                                        <p:cTn id="47" dur="500" fill="hold"/>
                                        <p:tgtEl>
                                          <p:spTgt spid="16"/>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0"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dirty="0">
                <a:latin typeface="Berlin Sans FB Demi" panose="020E0802020502020306" pitchFamily="34" charset="0"/>
              </a:rPr>
              <a:t>Rejecting Salvation by Grace Through Faith in the </a:t>
            </a:r>
            <a:r>
              <a:rPr lang="en-US" altLang="en-US" sz="3600" b="1" dirty="0">
                <a:solidFill>
                  <a:srgbClr val="C00000"/>
                </a:solidFill>
                <a:effectLst>
                  <a:outerShdw blurRad="38100" dist="38100" dir="2700000" algn="tl">
                    <a:srgbClr val="000000">
                      <a:alpha val="43137"/>
                    </a:srgbClr>
                  </a:outerShdw>
                </a:effectLst>
                <a:latin typeface="Berlin Sans FB Demi" panose="020E0802020502020306" pitchFamily="34" charset="0"/>
              </a:rPr>
              <a:t>Finished Work of Christ</a:t>
            </a:r>
            <a:r>
              <a:rPr lang="en-US" altLang="en-US" sz="3600" dirty="0">
                <a:latin typeface="Berlin Sans FB Demi" panose="020E0802020502020306" pitchFamily="34" charset="0"/>
              </a:rPr>
              <a:t>?</a:t>
            </a:r>
          </a:p>
        </p:txBody>
      </p:sp>
      <p:sp>
        <p:nvSpPr>
          <p:cNvPr id="22531" name="Rectangle 3"/>
          <p:cNvSpPr>
            <a:spLocks noGrp="1" noChangeArrowheads="1"/>
          </p:cNvSpPr>
          <p:nvPr>
            <p:ph type="body" idx="1"/>
          </p:nvPr>
        </p:nvSpPr>
        <p:spPr>
          <a:xfrm>
            <a:off x="457200" y="1828800"/>
            <a:ext cx="8229600" cy="5029200"/>
          </a:xfrm>
        </p:spPr>
        <p:txBody>
          <a:bodyPr/>
          <a:lstStyle/>
          <a:p>
            <a:r>
              <a:rPr lang="en-US" altLang="en-US" dirty="0" smtClean="0"/>
              <a:t>Martin must charge apostles for rejecting salvation by grace through faith</a:t>
            </a:r>
          </a:p>
          <a:p>
            <a:pPr lvl="1"/>
            <a:r>
              <a:rPr lang="en-US" altLang="en-US" dirty="0" smtClean="0"/>
              <a:t>“Or do you not know that as many of us as were baptized into Christ Jesus were baptized into His death?” (</a:t>
            </a:r>
            <a:r>
              <a:rPr lang="en-US" altLang="en-US" dirty="0" smtClean="0">
                <a:solidFill>
                  <a:schemeClr val="bg2">
                    <a:lumMod val="75000"/>
                  </a:schemeClr>
                </a:solidFill>
              </a:rPr>
              <a:t>Rom. 6:3</a:t>
            </a:r>
            <a:r>
              <a:rPr lang="en-US" altLang="en-US" dirty="0" smtClean="0"/>
              <a:t>)</a:t>
            </a:r>
          </a:p>
        </p:txBody>
      </p:sp>
      <p:cxnSp>
        <p:nvCxnSpPr>
          <p:cNvPr id="4" name="Straight Connector 3"/>
          <p:cNvCxnSpPr/>
          <p:nvPr/>
        </p:nvCxnSpPr>
        <p:spPr bwMode="auto">
          <a:xfrm flipH="1">
            <a:off x="2057400" y="3352800"/>
            <a:ext cx="25146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bwMode="auto">
          <a:xfrm flipH="1">
            <a:off x="1447800" y="4191000"/>
            <a:ext cx="3733800" cy="0"/>
          </a:xfrm>
          <a:prstGeom prst="line">
            <a:avLst/>
          </a:prstGeom>
          <a:ln>
            <a:solidFill>
              <a:srgbClr val="C0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85799" y="3675965"/>
            <a:ext cx="492443" cy="646331"/>
          </a:xfrm>
          <a:prstGeom prst="rect">
            <a:avLst/>
          </a:prstGeom>
          <a:noFill/>
        </p:spPr>
        <p:txBody>
          <a:bodyPr wrap="none" rtlCol="0">
            <a:spAutoFit/>
          </a:bodyPr>
          <a:lstStyle/>
          <a:p>
            <a:r>
              <a:rPr lang="en-US" sz="3600" dirty="0" smtClean="0">
                <a:solidFill>
                  <a:schemeClr val="bg2"/>
                </a:solidFill>
                <a:latin typeface="Arial Black" panose="020B0A04020102020204" pitchFamily="34" charset="0"/>
              </a:rPr>
              <a:t>!!</a:t>
            </a:r>
            <a:endParaRPr lang="en-US" sz="3600"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217724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Of David Martin</a:t>
            </a:r>
          </a:p>
        </p:txBody>
      </p:sp>
      <p:sp>
        <p:nvSpPr>
          <p:cNvPr id="9219" name="Rectangle 3"/>
          <p:cNvSpPr>
            <a:spLocks noGrp="1" noChangeArrowheads="1"/>
          </p:cNvSpPr>
          <p:nvPr>
            <p:ph type="body" idx="1"/>
          </p:nvPr>
        </p:nvSpPr>
        <p:spPr>
          <a:xfrm>
            <a:off x="457200" y="1828800"/>
            <a:ext cx="8229600" cy="3886200"/>
          </a:xfrm>
        </p:spPr>
        <p:txBody>
          <a:bodyPr/>
          <a:lstStyle/>
          <a:p>
            <a:pPr>
              <a:lnSpc>
                <a:spcPct val="80000"/>
              </a:lnSpc>
            </a:pPr>
            <a:r>
              <a:rPr lang="en-US" altLang="en-US" sz="2800" dirty="0">
                <a:latin typeface="Times New Roman" pitchFamily="18" charset="0"/>
              </a:rPr>
              <a:t>“He is a 1984 graduate of Pensacola Bible Institute of Florida, and was ordained to the gospel ministry in 1986. He has been in his current pastorate for eight years. His article on the Church of Christ cult is the result of in-depth personal conversation with a Church of Christ elder that led to a 3-day public debate with a Church of Christ evangelist in 1997. The debate was attended by 250 people nightly from within a 300-mile radius </a:t>
            </a:r>
            <a:r>
              <a:rPr lang="en-US" altLang="en-US" sz="2800" dirty="0" smtClean="0">
                <a:latin typeface="Times New Roman" pitchFamily="18" charset="0"/>
              </a:rPr>
              <a:t>of </a:t>
            </a:r>
            <a:r>
              <a:rPr lang="en-US" altLang="en-US" sz="2800" dirty="0">
                <a:latin typeface="Times New Roman" pitchFamily="18" charset="0"/>
              </a:rPr>
              <a:t>Memphis, Tennessee. This is one of the most controversial articles on the church of Christ you will find anywhere. No church of Christ preacher can satisfactorily answer any of the questions posed by Pastor Martin.”</a:t>
            </a:r>
          </a:p>
        </p:txBody>
      </p:sp>
      <p:sp>
        <p:nvSpPr>
          <p:cNvPr id="9220" name="Text Box 4"/>
          <p:cNvSpPr txBox="1">
            <a:spLocks noChangeArrowheads="1"/>
          </p:cNvSpPr>
          <p:nvPr/>
        </p:nvSpPr>
        <p:spPr bwMode="auto">
          <a:xfrm>
            <a:off x="1981200" y="6597650"/>
            <a:ext cx="670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i="1" dirty="0"/>
              <a:t>(http://www.biblebelievers.com/david_martin/martin_church-christ.html)</a:t>
            </a:r>
          </a:p>
        </p:txBody>
      </p:sp>
      <p:pic>
        <p:nvPicPr>
          <p:cNvPr id="9221" name="Picture 5" descr="broMart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609600"/>
            <a:ext cx="757238" cy="1143000"/>
          </a:xfrm>
          <a:prstGeom prst="rect">
            <a:avLst/>
          </a:prstGeom>
          <a:noFill/>
          <a:extLst>
            <a:ext uri="{909E8E84-426E-40DD-AFC4-6F175D3DCCD1}">
              <a14:hiddenFill xmlns:a14="http://schemas.microsoft.com/office/drawing/2010/main">
                <a:solidFill>
                  <a:srgbClr val="FFFFFF"/>
                </a:solidFill>
              </a14:hiddenFill>
            </a:ext>
          </a:extLst>
        </p:spPr>
      </p:pic>
      <p:sp>
        <p:nvSpPr>
          <p:cNvPr id="9224" name="Rectangle 8"/>
          <p:cNvSpPr>
            <a:spLocks noChangeArrowheads="1"/>
          </p:cNvSpPr>
          <p:nvPr/>
        </p:nvSpPr>
        <p:spPr bwMode="auto">
          <a:xfrm>
            <a:off x="4294896" y="4946462"/>
            <a:ext cx="1974873" cy="347196"/>
          </a:xfrm>
          <a:prstGeom prst="rect">
            <a:avLst/>
          </a:prstGeom>
          <a:noFill/>
          <a:ln w="31750">
            <a:solidFill>
              <a:schemeClr val="folHlink"/>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 name="Straight Connector 2"/>
          <p:cNvCxnSpPr/>
          <p:nvPr/>
        </p:nvCxnSpPr>
        <p:spPr bwMode="auto">
          <a:xfrm>
            <a:off x="6858000" y="5638800"/>
            <a:ext cx="1600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990600" y="5943600"/>
            <a:ext cx="6248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heel(1)">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3 Things To Consider</a:t>
            </a:r>
          </a:p>
        </p:txBody>
      </p:sp>
      <p:sp>
        <p:nvSpPr>
          <p:cNvPr id="14339" name="Rectangle 3"/>
          <p:cNvSpPr>
            <a:spLocks noGrp="1" noChangeArrowheads="1"/>
          </p:cNvSpPr>
          <p:nvPr>
            <p:ph type="body" idx="1"/>
          </p:nvPr>
        </p:nvSpPr>
        <p:spPr/>
        <p:txBody>
          <a:bodyPr/>
          <a:lstStyle/>
          <a:p>
            <a:pPr>
              <a:lnSpc>
                <a:spcPct val="90000"/>
              </a:lnSpc>
            </a:pPr>
            <a:r>
              <a:rPr lang="en-US" altLang="en-US" sz="2800" b="1" dirty="0">
                <a:solidFill>
                  <a:schemeClr val="bg2"/>
                </a:solidFill>
              </a:rPr>
              <a:t>REVIEW</a:t>
            </a:r>
            <a:r>
              <a:rPr lang="en-US" altLang="en-US" sz="2800" dirty="0"/>
              <a:t>: since Martin thinks this to </a:t>
            </a:r>
            <a:r>
              <a:rPr lang="en-US" altLang="en-US" sz="2800" dirty="0" smtClean="0"/>
              <a:t>is a </a:t>
            </a:r>
            <a:r>
              <a:rPr lang="en-US" altLang="en-US" sz="2800" dirty="0"/>
              <a:t>“controversial” subject, he cannot object to </a:t>
            </a:r>
            <a:r>
              <a:rPr lang="en-US" altLang="en-US" sz="2800" dirty="0" smtClean="0"/>
              <a:t>any </a:t>
            </a:r>
            <a:r>
              <a:rPr lang="en-US" altLang="en-US" sz="2800" dirty="0"/>
              <a:t>candid review of his article</a:t>
            </a:r>
          </a:p>
          <a:p>
            <a:pPr>
              <a:lnSpc>
                <a:spcPct val="90000"/>
              </a:lnSpc>
            </a:pPr>
            <a:r>
              <a:rPr lang="en-US" altLang="en-US" sz="2800" b="1" dirty="0">
                <a:solidFill>
                  <a:schemeClr val="bg2"/>
                </a:solidFill>
              </a:rPr>
              <a:t>SUBJECTIVE</a:t>
            </a:r>
            <a:r>
              <a:rPr lang="en-US" altLang="en-US" sz="2800" dirty="0"/>
              <a:t>: “No church of Christ preacher can satisfactorily answer any of the questions” is subject to one’s opinion</a:t>
            </a:r>
          </a:p>
          <a:p>
            <a:pPr lvl="1">
              <a:lnSpc>
                <a:spcPct val="90000"/>
              </a:lnSpc>
            </a:pPr>
            <a:r>
              <a:rPr lang="en-US" altLang="en-US" sz="2400" dirty="0"/>
              <a:t>Stephen answered the Sanhedrin but not as they deemed “satisfactorily” (Acts 7:54-60)</a:t>
            </a:r>
          </a:p>
          <a:p>
            <a:pPr>
              <a:lnSpc>
                <a:spcPct val="90000"/>
              </a:lnSpc>
            </a:pPr>
            <a:r>
              <a:rPr lang="en-US" altLang="en-US" sz="2800" b="1" dirty="0">
                <a:solidFill>
                  <a:schemeClr val="bg2"/>
                </a:solidFill>
              </a:rPr>
              <a:t>YOU DECIDE</a:t>
            </a:r>
            <a:r>
              <a:rPr lang="en-US" altLang="en-US" sz="2800" dirty="0"/>
              <a:t>: You decide whether the answers agree with God and His word!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fade">
                                      <p:cBhvr>
                                        <p:cTn id="17" dur="20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fade">
                                      <p:cBhvr>
                                        <p:cTn id="22" dur="2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95400" y="533400"/>
            <a:ext cx="7391400" cy="1143000"/>
          </a:xfrm>
        </p:spPr>
        <p:txBody>
          <a:bodyPr/>
          <a:lstStyle/>
          <a:p>
            <a:r>
              <a:rPr lang="en-US" altLang="en-US"/>
              <a:t>Martin Wrote:</a:t>
            </a:r>
          </a:p>
        </p:txBody>
      </p:sp>
      <p:sp>
        <p:nvSpPr>
          <p:cNvPr id="10243" name="Rectangle 3"/>
          <p:cNvSpPr>
            <a:spLocks noGrp="1" noChangeArrowheads="1"/>
          </p:cNvSpPr>
          <p:nvPr>
            <p:ph type="body" idx="1"/>
          </p:nvPr>
        </p:nvSpPr>
        <p:spPr/>
        <p:txBody>
          <a:bodyPr/>
          <a:lstStyle/>
          <a:p>
            <a:pPr>
              <a:lnSpc>
                <a:spcPct val="90000"/>
              </a:lnSpc>
            </a:pPr>
            <a:r>
              <a:rPr lang="en-US" altLang="en-US" sz="2800" i="1" dirty="0"/>
              <a:t>If you are a member of this "church" or have been influenced by its teachings, we challenge you to ask your preacher the questions that follow, then get your King James Bible out, open it up, and ask the Holy Spirit to </a:t>
            </a:r>
            <a:r>
              <a:rPr lang="en-US" altLang="en-US" sz="2800" b="1" i="1" dirty="0"/>
              <a:t>show you the TRUTH </a:t>
            </a:r>
            <a:r>
              <a:rPr lang="en-US" altLang="en-US" sz="2800" i="1" dirty="0"/>
              <a:t>(John 16:13). If you have never been saved in the Bible sense, for heaven's sake, do not mistake being "washed in the </a:t>
            </a:r>
            <a:r>
              <a:rPr lang="en-US" altLang="en-US" sz="2800" i="1" dirty="0" err="1"/>
              <a:t>baptistry</a:t>
            </a:r>
            <a:r>
              <a:rPr lang="en-US" altLang="en-US" sz="2800" i="1" dirty="0"/>
              <a:t> [sic. </a:t>
            </a:r>
            <a:r>
              <a:rPr lang="en-US" altLang="en-US" sz="2800" i="1" dirty="0" err="1"/>
              <a:t>sjw</a:t>
            </a:r>
            <a:r>
              <a:rPr lang="en-US" altLang="en-US" sz="2800" i="1" dirty="0"/>
              <a:t>] of the church" for being </a:t>
            </a:r>
            <a:r>
              <a:rPr lang="en-US" altLang="en-US" sz="2800" b="1" i="1" dirty="0"/>
              <a:t>washed in the blood of Christ.</a:t>
            </a:r>
          </a:p>
        </p:txBody>
      </p:sp>
      <p:pic>
        <p:nvPicPr>
          <p:cNvPr id="10244" name="Picture 4" descr="broMar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808038"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1143000"/>
          </a:xfrm>
        </p:spPr>
        <p:txBody>
          <a:bodyPr/>
          <a:lstStyle/>
          <a:p>
            <a:r>
              <a:rPr lang="en-US" altLang="en-US" dirty="0"/>
              <a:t>My Challenge</a:t>
            </a:r>
          </a:p>
        </p:txBody>
      </p:sp>
      <p:sp>
        <p:nvSpPr>
          <p:cNvPr id="11267" name="Rectangle 3"/>
          <p:cNvSpPr>
            <a:spLocks noGrp="1" noChangeArrowheads="1"/>
          </p:cNvSpPr>
          <p:nvPr>
            <p:ph type="body" idx="1"/>
          </p:nvPr>
        </p:nvSpPr>
        <p:spPr/>
        <p:txBody>
          <a:bodyPr/>
          <a:lstStyle/>
          <a:p>
            <a:r>
              <a:rPr lang="en-US" altLang="en-US" sz="2800" dirty="0"/>
              <a:t>If you are a member of the “Rock Solid” Baptist Church, why not ask </a:t>
            </a:r>
            <a:r>
              <a:rPr lang="en-US" altLang="en-US" sz="2800" dirty="0" smtClean="0"/>
              <a:t>Mr. Martin </a:t>
            </a:r>
            <a:r>
              <a:rPr lang="en-US" altLang="en-US" sz="2800" dirty="0"/>
              <a:t>why he doesn’t respond to challenges to </a:t>
            </a:r>
            <a:r>
              <a:rPr lang="en-US" altLang="en-US" sz="2800" dirty="0" smtClean="0"/>
              <a:t>have an open </a:t>
            </a:r>
            <a:r>
              <a:rPr lang="en-US" altLang="en-US" sz="2800" dirty="0"/>
              <a:t>discussion</a:t>
            </a:r>
            <a:r>
              <a:rPr lang="en-US" altLang="en-US" sz="2800" dirty="0" smtClean="0"/>
              <a:t>?</a:t>
            </a:r>
            <a:endParaRPr lang="en-US" altLang="en-US" sz="2800" dirty="0"/>
          </a:p>
          <a:p>
            <a:r>
              <a:rPr lang="en-US" altLang="en-US" sz="2800" dirty="0"/>
              <a:t>If you are a member of the “Rock Solid” Baptist Church, do not confuse </a:t>
            </a:r>
            <a:r>
              <a:rPr lang="en-US" altLang="en-US" sz="2800" dirty="0" smtClean="0"/>
              <a:t>“Bible Baptism” </a:t>
            </a:r>
            <a:r>
              <a:rPr lang="en-US" altLang="en-US" sz="2800" dirty="0"/>
              <a:t>with “Baptist Baptism”</a:t>
            </a:r>
          </a:p>
          <a:p>
            <a:pPr lvl="1"/>
            <a:r>
              <a:rPr lang="en-US" altLang="en-US" sz="2400" dirty="0"/>
              <a:t>the former is for salvation (1 Peter 3:21)</a:t>
            </a:r>
          </a:p>
          <a:p>
            <a:pPr lvl="1"/>
            <a:r>
              <a:rPr lang="en-US" altLang="en-US" sz="2400" dirty="0"/>
              <a:t>the latter is not for salvation (ask any Baptist preacher)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p:cTn id="19"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p:cTn id="25"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533400"/>
            <a:ext cx="7391400" cy="1143000"/>
          </a:xfrm>
        </p:spPr>
        <p:txBody>
          <a:bodyPr/>
          <a:lstStyle/>
          <a:p>
            <a:r>
              <a:rPr lang="en-US" altLang="en-US"/>
              <a:t>Martin Wrote:</a:t>
            </a:r>
          </a:p>
        </p:txBody>
      </p:sp>
      <p:sp>
        <p:nvSpPr>
          <p:cNvPr id="12291" name="Rectangle 3"/>
          <p:cNvSpPr>
            <a:spLocks noGrp="1" noChangeArrowheads="1"/>
          </p:cNvSpPr>
          <p:nvPr>
            <p:ph type="body" idx="1"/>
          </p:nvPr>
        </p:nvSpPr>
        <p:spPr/>
        <p:txBody>
          <a:bodyPr/>
          <a:lstStyle/>
          <a:p>
            <a:r>
              <a:rPr lang="en-US" altLang="en-US" sz="2800" i="1" dirty="0"/>
              <a:t>If you ask one of these "preachers" any of the questions in this tract, you won't get a straight answer due to their "screwball" theology. You'll have them in "hot water," "swimming in circles," trying to explain their heretical positions. They'll be "hopping </a:t>
            </a:r>
            <a:r>
              <a:rPr lang="en-US" altLang="en-US" sz="2800" i="1" dirty="0" smtClean="0"/>
              <a:t>all </a:t>
            </a:r>
            <a:r>
              <a:rPr lang="en-US" altLang="en-US" sz="2800" i="1" dirty="0"/>
              <a:t>over the pond" because they can't </a:t>
            </a:r>
            <a:r>
              <a:rPr lang="en-US" altLang="en-US" sz="2800" i="1" dirty="0" smtClean="0"/>
              <a:t>stay </a:t>
            </a:r>
            <a:r>
              <a:rPr lang="en-US" altLang="en-US" sz="2800" i="1" dirty="0"/>
              <a:t>too long in one spot without sinking in the mire of their false doctrines. </a:t>
            </a:r>
          </a:p>
        </p:txBody>
      </p:sp>
      <p:pic>
        <p:nvPicPr>
          <p:cNvPr id="12292" name="Picture 4" descr="broMar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8080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2298" name="WordArt 10"/>
          <p:cNvSpPr>
            <a:spLocks noChangeArrowheads="1" noChangeShapeType="1" noTextEdit="1"/>
          </p:cNvSpPr>
          <p:nvPr/>
        </p:nvSpPr>
        <p:spPr bwMode="auto">
          <a:xfrm>
            <a:off x="2133600" y="2286000"/>
            <a:ext cx="5029200" cy="2362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7030A0">
                    <a:alpha val="74001"/>
                  </a:srgbClr>
                </a:solidFill>
                <a:latin typeface="Arial Black"/>
              </a:rPr>
              <a:t>REALLY?</a:t>
            </a:r>
          </a:p>
        </p:txBody>
      </p:sp>
      <p:pic>
        <p:nvPicPr>
          <p:cNvPr id="12299" name="Picture 11" descr="MMj039574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571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2298"/>
                                        </p:tgtEl>
                                        <p:attrNameLst>
                                          <p:attrName>style.visibility</p:attrName>
                                        </p:attrNameLst>
                                      </p:cBhvr>
                                      <p:to>
                                        <p:strVal val="visible"/>
                                      </p:to>
                                    </p:set>
                                    <p:animEffect transition="in" filter="fade">
                                      <p:cBhvr>
                                        <p:cTn id="7" dur="500"/>
                                        <p:tgtEl>
                                          <p:spTgt spid="12298"/>
                                        </p:tgtEl>
                                      </p:cBhvr>
                                    </p:animEffect>
                                    <p:anim calcmode="lin" valueType="num">
                                      <p:cBhvr>
                                        <p:cTn id="8" dur="500" fill="hold"/>
                                        <p:tgtEl>
                                          <p:spTgt spid="12298"/>
                                        </p:tgtEl>
                                        <p:attrNameLst>
                                          <p:attrName>ppt_w</p:attrName>
                                        </p:attrNameLst>
                                      </p:cBhvr>
                                      <p:tavLst>
                                        <p:tav tm="0" fmla="#ppt_w*sin(2.5*pi*$)">
                                          <p:val>
                                            <p:fltVal val="0"/>
                                          </p:val>
                                        </p:tav>
                                        <p:tav tm="100000">
                                          <p:val>
                                            <p:fltVal val="1"/>
                                          </p:val>
                                        </p:tav>
                                      </p:tavLst>
                                    </p:anim>
                                    <p:anim calcmode="lin" valueType="num">
                                      <p:cBhvr>
                                        <p:cTn id="9" dur="500" fill="hold"/>
                                        <p:tgtEl>
                                          <p:spTgt spid="122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Screwball Theology?</a:t>
            </a:r>
          </a:p>
        </p:txBody>
      </p:sp>
      <p:sp>
        <p:nvSpPr>
          <p:cNvPr id="27651" name="Rectangle 3"/>
          <p:cNvSpPr>
            <a:spLocks noGrp="1" noChangeArrowheads="1"/>
          </p:cNvSpPr>
          <p:nvPr>
            <p:ph type="body" idx="1"/>
          </p:nvPr>
        </p:nvSpPr>
        <p:spPr>
          <a:xfrm>
            <a:off x="457200" y="1828800"/>
            <a:ext cx="8229600" cy="5029200"/>
          </a:xfrm>
        </p:spPr>
        <p:txBody>
          <a:bodyPr>
            <a:normAutofit/>
          </a:bodyPr>
          <a:lstStyle/>
          <a:p>
            <a:pPr marL="0" indent="0">
              <a:lnSpc>
                <a:spcPct val="90000"/>
              </a:lnSpc>
              <a:buNone/>
            </a:pPr>
            <a:r>
              <a:rPr lang="en-US" altLang="en-US" b="1" dirty="0" smtClean="0"/>
              <a:t>PROPOSITION FOR DEBATE: </a:t>
            </a:r>
            <a:r>
              <a:rPr lang="en-US" altLang="en-US" dirty="0" smtClean="0"/>
              <a:t/>
            </a:r>
            <a:br>
              <a:rPr lang="en-US" altLang="en-US" dirty="0" smtClean="0"/>
            </a:br>
            <a:r>
              <a:rPr lang="en-US" altLang="en-US" dirty="0" smtClean="0">
                <a:solidFill>
                  <a:schemeClr val="bg2"/>
                </a:solidFill>
              </a:rPr>
              <a:t>The Scriptures teach that “</a:t>
            </a:r>
            <a:r>
              <a:rPr lang="en-US" altLang="en-US" dirty="0">
                <a:solidFill>
                  <a:schemeClr val="bg2"/>
                </a:solidFill>
              </a:rPr>
              <a:t>He who believes and is baptized will be saved” </a:t>
            </a:r>
            <a:r>
              <a:rPr lang="en-US" altLang="en-US" dirty="0" smtClean="0">
                <a:solidFill>
                  <a:schemeClr val="bg2"/>
                </a:solidFill>
              </a:rPr>
              <a:t>is a screwball </a:t>
            </a:r>
            <a:r>
              <a:rPr lang="en-US" altLang="en-US" dirty="0">
                <a:solidFill>
                  <a:schemeClr val="bg2"/>
                </a:solidFill>
              </a:rPr>
              <a:t>theology? </a:t>
            </a:r>
            <a:endParaRPr lang="en-US" altLang="en-US" dirty="0" smtClean="0">
              <a:solidFill>
                <a:schemeClr val="bg2"/>
              </a:solidFill>
            </a:endParaRPr>
          </a:p>
          <a:p>
            <a:pPr>
              <a:lnSpc>
                <a:spcPct val="90000"/>
              </a:lnSpc>
            </a:pPr>
            <a:r>
              <a:rPr lang="en-US" altLang="en-US" dirty="0" smtClean="0"/>
              <a:t>Affirm: David Martin?</a:t>
            </a:r>
          </a:p>
          <a:p>
            <a:pPr>
              <a:lnSpc>
                <a:spcPct val="90000"/>
              </a:lnSpc>
            </a:pPr>
            <a:r>
              <a:rPr lang="en-US" altLang="en-US" dirty="0" smtClean="0"/>
              <a:t>Deny: Steven J. Wallace</a:t>
            </a:r>
            <a:endParaRPr lang="en-US" altLang="en-US" dirty="0"/>
          </a:p>
        </p:txBody>
      </p:sp>
      <p:sp>
        <p:nvSpPr>
          <p:cNvPr id="4" name="TextBox 3"/>
          <p:cNvSpPr txBox="1"/>
          <p:nvPr/>
        </p:nvSpPr>
        <p:spPr>
          <a:xfrm>
            <a:off x="685800" y="5638800"/>
            <a:ext cx="7772400" cy="1219200"/>
          </a:xfrm>
          <a:prstGeom prst="rect">
            <a:avLst/>
          </a:prstGeom>
          <a:noFill/>
        </p:spPr>
        <p:txBody>
          <a:bodyPr wrap="none" rtlCol="0">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Mark 16:15, 16</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685800" y="4876800"/>
            <a:ext cx="3251788" cy="584775"/>
          </a:xfrm>
          <a:prstGeom prst="rect">
            <a:avLst/>
          </a:prstGeom>
          <a:noFill/>
        </p:spPr>
        <p:txBody>
          <a:bodyPr wrap="none" rtlCol="0">
            <a:spAutoFit/>
          </a:bodyPr>
          <a:lstStyle/>
          <a:p>
            <a:r>
              <a:rPr lang="en-US" sz="3200" dirty="0" smtClean="0">
                <a:solidFill>
                  <a:schemeClr val="bg2"/>
                </a:solidFill>
                <a:latin typeface="+mn-lt"/>
              </a:rPr>
              <a:t>Jesus The Christ</a:t>
            </a:r>
            <a:endParaRPr lang="en-US" sz="3200" dirty="0">
              <a:solidFill>
                <a:schemeClr val="bg2"/>
              </a:solidFill>
              <a:latin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76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5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 calcmode="lin" valueType="num">
                                      <p:cBhvr>
                                        <p:cTn id="14" dur="1000" fill="hold"/>
                                        <p:tgtEl>
                                          <p:spTgt spid="27651">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76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7651">
                                            <p:txEl>
                                              <p:pRg st="1" end="1"/>
                                            </p:txEl>
                                          </p:spTgt>
                                        </p:tgtEl>
                                      </p:cBhvr>
                                    </p:animEffect>
                                  </p:childTnLst>
                                </p:cTn>
                              </p:par>
                            </p:childTnLst>
                          </p:cTn>
                        </p:par>
                        <p:par>
                          <p:cTn id="17" fill="hold">
                            <p:stCondLst>
                              <p:cond delay="1000"/>
                            </p:stCondLst>
                            <p:childTnLst>
                              <p:par>
                                <p:cTn id="18" presetID="50" presetClass="entr" presetSubtype="0" decel="100000" fill="hold" nodeType="afterEffect">
                                  <p:stCondLst>
                                    <p:cond delay="0"/>
                                  </p:stCondLst>
                                  <p:childTnLst>
                                    <p:set>
                                      <p:cBhvr>
                                        <p:cTn id="19" dur="1" fill="hold">
                                          <p:stCondLst>
                                            <p:cond delay="0"/>
                                          </p:stCondLst>
                                        </p:cTn>
                                        <p:tgtEl>
                                          <p:spTgt spid="27651">
                                            <p:txEl>
                                              <p:pRg st="2" end="2"/>
                                            </p:txEl>
                                          </p:spTgt>
                                        </p:tgtEl>
                                        <p:attrNameLst>
                                          <p:attrName>style.visibility</p:attrName>
                                        </p:attrNameLst>
                                      </p:cBhvr>
                                      <p:to>
                                        <p:strVal val="visible"/>
                                      </p:to>
                                    </p:set>
                                    <p:anim calcmode="lin" valueType="num">
                                      <p:cBhvr>
                                        <p:cTn id="20" dur="1000" fill="hold"/>
                                        <p:tgtEl>
                                          <p:spTgt spid="27651">
                                            <p:txEl>
                                              <p:pRg st="2" end="2"/>
                                            </p:txEl>
                                          </p:spTgt>
                                        </p:tgtEl>
                                        <p:attrNameLst>
                                          <p:attrName>ppt_w</p:attrName>
                                        </p:attrNameLst>
                                      </p:cBhvr>
                                      <p:tavLst>
                                        <p:tav tm="0">
                                          <p:val>
                                            <p:strVal val="#ppt_w+.3"/>
                                          </p:val>
                                        </p:tav>
                                        <p:tav tm="100000">
                                          <p:val>
                                            <p:strVal val="#ppt_w"/>
                                          </p:val>
                                        </p:tav>
                                      </p:tavLst>
                                    </p:anim>
                                    <p:anim calcmode="lin" valueType="num">
                                      <p:cBhvr>
                                        <p:cTn id="21" dur="1000" fill="hold"/>
                                        <p:tgtEl>
                                          <p:spTgt spid="27651">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276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Screwball Theology?</a:t>
            </a:r>
          </a:p>
        </p:txBody>
      </p:sp>
      <p:sp>
        <p:nvSpPr>
          <p:cNvPr id="27651" name="Rectangle 3"/>
          <p:cNvSpPr>
            <a:spLocks noGrp="1" noChangeArrowheads="1"/>
          </p:cNvSpPr>
          <p:nvPr>
            <p:ph type="body" idx="1"/>
          </p:nvPr>
        </p:nvSpPr>
        <p:spPr>
          <a:xfrm>
            <a:off x="457200" y="1828800"/>
            <a:ext cx="8229600" cy="5029200"/>
          </a:xfrm>
        </p:spPr>
        <p:txBody>
          <a:bodyPr>
            <a:normAutofit/>
          </a:bodyPr>
          <a:lstStyle/>
          <a:p>
            <a:pPr marL="0" indent="0">
              <a:lnSpc>
                <a:spcPct val="90000"/>
              </a:lnSpc>
              <a:buNone/>
            </a:pPr>
            <a:r>
              <a:rPr lang="en-US" altLang="en-US" b="1" dirty="0" smtClean="0"/>
              <a:t>PROPOSITION FOR DEBATE: </a:t>
            </a:r>
            <a:r>
              <a:rPr lang="en-US" altLang="en-US" dirty="0" smtClean="0"/>
              <a:t/>
            </a:r>
            <a:br>
              <a:rPr lang="en-US" altLang="en-US" dirty="0" smtClean="0"/>
            </a:br>
            <a:r>
              <a:rPr lang="en-US" altLang="en-US" dirty="0" smtClean="0">
                <a:solidFill>
                  <a:schemeClr val="bg2"/>
                </a:solidFill>
              </a:rPr>
              <a:t>The Scriptures teach that to command a penitent </a:t>
            </a:r>
            <a:r>
              <a:rPr lang="en-US" altLang="en-US" dirty="0">
                <a:solidFill>
                  <a:schemeClr val="bg2"/>
                </a:solidFill>
              </a:rPr>
              <a:t>believer </a:t>
            </a:r>
            <a:r>
              <a:rPr lang="en-US" altLang="en-US" dirty="0" smtClean="0">
                <a:solidFill>
                  <a:schemeClr val="bg2"/>
                </a:solidFill>
              </a:rPr>
              <a:t>to “</a:t>
            </a:r>
            <a:r>
              <a:rPr lang="en-US" altLang="en-US" dirty="0">
                <a:solidFill>
                  <a:schemeClr val="bg2"/>
                </a:solidFill>
              </a:rPr>
              <a:t>a</a:t>
            </a:r>
            <a:r>
              <a:rPr lang="en-US" altLang="en-US" dirty="0" smtClean="0">
                <a:solidFill>
                  <a:schemeClr val="bg2"/>
                </a:solidFill>
              </a:rPr>
              <a:t>rise </a:t>
            </a:r>
            <a:r>
              <a:rPr lang="en-US" altLang="en-US" dirty="0">
                <a:solidFill>
                  <a:schemeClr val="bg2"/>
                </a:solidFill>
              </a:rPr>
              <a:t>and be baptized, and wash away your </a:t>
            </a:r>
            <a:r>
              <a:rPr lang="en-US" altLang="en-US" dirty="0" smtClean="0">
                <a:solidFill>
                  <a:schemeClr val="bg2"/>
                </a:solidFill>
              </a:rPr>
              <a:t>sins</a:t>
            </a:r>
            <a:r>
              <a:rPr lang="en-US" altLang="en-US" dirty="0">
                <a:solidFill>
                  <a:schemeClr val="bg2"/>
                </a:solidFill>
              </a:rPr>
              <a:t>,</a:t>
            </a:r>
            <a:r>
              <a:rPr lang="en-US" altLang="en-US" dirty="0" smtClean="0">
                <a:solidFill>
                  <a:schemeClr val="bg2"/>
                </a:solidFill>
              </a:rPr>
              <a:t> </a:t>
            </a:r>
            <a:r>
              <a:rPr lang="en-US" altLang="en-US" dirty="0">
                <a:solidFill>
                  <a:schemeClr val="bg2"/>
                </a:solidFill>
              </a:rPr>
              <a:t>calling on the name of the Lord” </a:t>
            </a:r>
            <a:r>
              <a:rPr lang="en-US" altLang="en-US" dirty="0" smtClean="0">
                <a:solidFill>
                  <a:schemeClr val="bg2"/>
                </a:solidFill>
              </a:rPr>
              <a:t>is a screwball </a:t>
            </a:r>
            <a:r>
              <a:rPr lang="en-US" altLang="en-US" dirty="0">
                <a:solidFill>
                  <a:schemeClr val="bg2"/>
                </a:solidFill>
              </a:rPr>
              <a:t>theology? </a:t>
            </a:r>
          </a:p>
          <a:p>
            <a:pPr>
              <a:lnSpc>
                <a:spcPct val="90000"/>
              </a:lnSpc>
            </a:pPr>
            <a:r>
              <a:rPr lang="en-US" altLang="en-US" dirty="0" smtClean="0"/>
              <a:t>Affirm: David Martin?</a:t>
            </a:r>
          </a:p>
          <a:p>
            <a:pPr>
              <a:lnSpc>
                <a:spcPct val="90000"/>
              </a:lnSpc>
            </a:pPr>
            <a:r>
              <a:rPr lang="en-US" altLang="en-US" dirty="0" smtClean="0"/>
              <a:t>Deny: Steven J. Wallace</a:t>
            </a:r>
            <a:endParaRPr lang="en-US" altLang="en-US" dirty="0"/>
          </a:p>
        </p:txBody>
      </p:sp>
      <p:sp>
        <p:nvSpPr>
          <p:cNvPr id="4" name="TextBox 3"/>
          <p:cNvSpPr txBox="1"/>
          <p:nvPr/>
        </p:nvSpPr>
        <p:spPr>
          <a:xfrm>
            <a:off x="685800" y="5638800"/>
            <a:ext cx="7772400" cy="1219200"/>
          </a:xfrm>
          <a:prstGeom prst="rect">
            <a:avLst/>
          </a:prstGeom>
          <a:noFill/>
        </p:spPr>
        <p:txBody>
          <a:bodyPr wrap="none" rtlCol="0">
            <a:prstTxWarp prst="textPlain">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Acts 22:16</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914400" y="5105400"/>
            <a:ext cx="1665841" cy="584775"/>
          </a:xfrm>
          <a:prstGeom prst="rect">
            <a:avLst/>
          </a:prstGeom>
          <a:noFill/>
        </p:spPr>
        <p:txBody>
          <a:bodyPr wrap="none" rtlCol="0">
            <a:spAutoFit/>
          </a:bodyPr>
          <a:lstStyle/>
          <a:p>
            <a:r>
              <a:rPr lang="en-US" sz="3200" dirty="0" smtClean="0">
                <a:solidFill>
                  <a:schemeClr val="bg2"/>
                </a:solidFill>
                <a:latin typeface="+mn-lt"/>
              </a:rPr>
              <a:t>Ananias</a:t>
            </a:r>
            <a:endParaRPr lang="en-US" sz="3200" dirty="0">
              <a:solidFill>
                <a:schemeClr val="bg2"/>
              </a:solidFill>
              <a:latin typeface="+mn-lt"/>
            </a:endParaRPr>
          </a:p>
        </p:txBody>
      </p:sp>
    </p:spTree>
    <p:extLst>
      <p:ext uri="{BB962C8B-B14F-4D97-AF65-F5344CB8AC3E}">
        <p14:creationId xmlns:p14="http://schemas.microsoft.com/office/powerpoint/2010/main" val="33368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Quadrant</Template>
  <TotalTime>1030</TotalTime>
  <Words>1585</Words>
  <Application>Microsoft Office PowerPoint</Application>
  <PresentationFormat>On-screen Show (4:3)</PresentationFormat>
  <Paragraphs>120</Paragraphs>
  <Slides>26</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Arial</vt:lpstr>
      <vt:lpstr>Berlin Sans FB Demi</vt:lpstr>
      <vt:lpstr>Wingdings</vt:lpstr>
      <vt:lpstr>Berlin Sans FB</vt:lpstr>
      <vt:lpstr>Times New Roman</vt:lpstr>
      <vt:lpstr>MS PGothic</vt:lpstr>
      <vt:lpstr>Arial Black</vt:lpstr>
      <vt:lpstr>Segoe Media Center</vt:lpstr>
      <vt:lpstr>Rockwell Extra Bold</vt:lpstr>
      <vt:lpstr>Quadrant</vt:lpstr>
      <vt:lpstr>Custom Design</vt:lpstr>
      <vt:lpstr>1_Quadrant</vt:lpstr>
      <vt:lpstr>Matthew 3:7-10</vt:lpstr>
      <vt:lpstr>“Commonsense Questions A Church of Christ Preacher Cannot Answer?”</vt:lpstr>
      <vt:lpstr>Of David Martin</vt:lpstr>
      <vt:lpstr>3 Things To Consider</vt:lpstr>
      <vt:lpstr>Martin Wrote:</vt:lpstr>
      <vt:lpstr>My Challenge</vt:lpstr>
      <vt:lpstr>Martin Wrote:</vt:lpstr>
      <vt:lpstr>Screwball Theology?</vt:lpstr>
      <vt:lpstr>Screwball Theology?</vt:lpstr>
      <vt:lpstr>Screwball Theology?</vt:lpstr>
      <vt:lpstr>Martin’s Contention</vt:lpstr>
      <vt:lpstr>Martin &amp; Tertullus Against Truth</vt:lpstr>
      <vt:lpstr>PowerPoint Presentation</vt:lpstr>
      <vt:lpstr>LIKEWISE:</vt:lpstr>
      <vt:lpstr>Baptismal Regeneration?</vt:lpstr>
      <vt:lpstr>PowerPoint Presentation</vt:lpstr>
      <vt:lpstr>Baptismal Regeneration?</vt:lpstr>
      <vt:lpstr>CHARGE: Same League With Mormons/Catholics?</vt:lpstr>
      <vt:lpstr>Martin Warns</vt:lpstr>
      <vt:lpstr>WATERWORKS PLAN?</vt:lpstr>
      <vt:lpstr>WATERWORKS PLAN?</vt:lpstr>
      <vt:lpstr>Rejecting Salvation by Grace Through Faith in the Finished Work of Christ?</vt:lpstr>
      <vt:lpstr>Mark Versus Martin</vt:lpstr>
      <vt:lpstr>Rejecting Salvation by Grace Through Faith in the Finished Work of Christ?</vt:lpstr>
      <vt:lpstr>Rejecting Salvation by Grace Through Faith in the Finished Work of Christ?</vt:lpstr>
      <vt:lpstr>Rejecting Salvation by Grace Through Faith in the Finished Work of Christ?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Sense Questions A Church of Christ Preacher Cannot Answer?</dc:title>
  <dc:creator>Steven J. Wallace</dc:creator>
  <cp:lastModifiedBy>Steven J. Wallace</cp:lastModifiedBy>
  <cp:revision>41</cp:revision>
  <dcterms:created xsi:type="dcterms:W3CDTF">2007-02-23T00:25:18Z</dcterms:created>
  <dcterms:modified xsi:type="dcterms:W3CDTF">2015-04-03T19:46:20Z</dcterms:modified>
</cp:coreProperties>
</file>